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8" r:id="rId2"/>
    <p:sldId id="321" r:id="rId3"/>
    <p:sldId id="1856" r:id="rId4"/>
    <p:sldId id="1835" r:id="rId5"/>
    <p:sldId id="1843" r:id="rId6"/>
    <p:sldId id="1836" r:id="rId7"/>
    <p:sldId id="1844" r:id="rId8"/>
    <p:sldId id="1860" r:id="rId9"/>
    <p:sldId id="1857" r:id="rId10"/>
    <p:sldId id="1845" r:id="rId11"/>
    <p:sldId id="1846" r:id="rId12"/>
    <p:sldId id="1861" r:id="rId13"/>
    <p:sldId id="1849" r:id="rId14"/>
    <p:sldId id="1862" r:id="rId15"/>
    <p:sldId id="1863" r:id="rId16"/>
    <p:sldId id="1864" r:id="rId17"/>
    <p:sldId id="1865" r:id="rId18"/>
    <p:sldId id="1866" r:id="rId19"/>
    <p:sldId id="1848" r:id="rId20"/>
    <p:sldId id="1867" r:id="rId21"/>
    <p:sldId id="1868" r:id="rId22"/>
    <p:sldId id="1869" r:id="rId23"/>
    <p:sldId id="1870" r:id="rId24"/>
    <p:sldId id="1871" r:id="rId25"/>
    <p:sldId id="1872" r:id="rId26"/>
    <p:sldId id="1873" r:id="rId27"/>
    <p:sldId id="1874" r:id="rId28"/>
    <p:sldId id="1876" r:id="rId29"/>
    <p:sldId id="1877" r:id="rId30"/>
    <p:sldId id="1875" r:id="rId31"/>
    <p:sldId id="1858" r:id="rId32"/>
    <p:sldId id="1850" r:id="rId33"/>
    <p:sldId id="1878" r:id="rId34"/>
    <p:sldId id="1879" r:id="rId35"/>
    <p:sldId id="1851" r:id="rId36"/>
    <p:sldId id="1880" r:id="rId37"/>
    <p:sldId id="1852" r:id="rId38"/>
    <p:sldId id="1881" r:id="rId39"/>
    <p:sldId id="1859" r:id="rId40"/>
    <p:sldId id="1853" r:id="rId41"/>
    <p:sldId id="1855" r:id="rId42"/>
    <p:sldId id="369" r:id="rId43"/>
    <p:sldId id="1837" r:id="rId44"/>
    <p:sldId id="1838" r:id="rId45"/>
    <p:sldId id="1839" r:id="rId46"/>
    <p:sldId id="1841" r:id="rId47"/>
    <p:sldId id="184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7"/>
    <p:restoredTop sz="89481"/>
  </p:normalViewPr>
  <p:slideViewPr>
    <p:cSldViewPr snapToGrid="0" snapToObjects="1">
      <p:cViewPr varScale="1">
        <p:scale>
          <a:sx n="117" d="100"/>
          <a:sy n="117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74502-94D0-0A47-9D80-D9116CBABDF4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646A-8720-1846-A3E1-9D29F6903B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16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94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7B95F-DF55-4B5C-BF92-BF3DDC87AD0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15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6B16-1BE8-1147-84B0-FB789D599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7E69FA-34DA-155D-CD49-7C88CD982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083E0-EF47-AA81-71D8-A515C448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3BEF6-436F-18BD-CBEC-B9465855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43BAB-22CB-1177-E6B6-D6CA19AA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95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81C6E-A511-DBA1-F5C8-670D1B2C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1183D-3649-B80E-9D2D-A0B4084D7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CC2EE-8AED-3077-CAE0-7B84C3B0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6E0F9-C925-B681-0885-0761A400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AA9E8-3D65-726C-CAB5-A6EA0A67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200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FB7C78-CAEF-34A3-CE46-9450961A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546140-1157-385A-D627-E188CEAE2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C17BFD-2E6B-813D-CD5C-7B344770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A7245-EF04-DF52-9306-AFFDF22E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5CF0D-3CFC-3BF8-B673-3FFD7B2E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80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472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2900-F6C9-3B51-03C3-4B6F31A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37" y="105248"/>
            <a:ext cx="10844284" cy="635902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402F3-CE1E-E1B2-E366-372A113E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E3B60-0C23-B05B-E27C-4E6242CA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A50ED-6EC4-8B4C-859B-04CDA48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77386-C7B8-A2C7-1EF5-732888A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73F27C62-FB77-B2A9-316F-3E73407A9B9E}"/>
              </a:ext>
            </a:extLst>
          </p:cNvPr>
          <p:cNvCxnSpPr/>
          <p:nvPr userDrawn="1"/>
        </p:nvCxnSpPr>
        <p:spPr>
          <a:xfrm>
            <a:off x="592537" y="732038"/>
            <a:ext cx="10844284" cy="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F587759-7429-033F-F71B-DD695657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3272" y="372579"/>
            <a:ext cx="1420528" cy="3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3F2E8-AB03-BF3A-4436-B6E77A6F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FEC29-989B-0AE1-4537-4AAE6F667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09EE-4632-0307-1D51-A6A1EA07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3C5D8-1621-7808-CA6D-C0D523F6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73D79-9E6D-EA54-30E3-3D51317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2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EBCA-9D9D-E640-A16E-08F60754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8B4C1-3F8A-3290-C92D-2BE071629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711E49-2DE9-2C77-73D6-BFB183B0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54F37D-842C-4C50-8A56-6AF0BF4F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618AC-8AF3-FEF1-86A7-79B605B4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26E012-7C74-2A55-634C-5855CA6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99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4F444-16DB-5046-283C-19C24CC8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93CA9-7F32-E8C1-B531-DABC391AD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5FF49-B8B7-F585-3D81-848D3ECE7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7C7A37-B1A7-C620-6D28-19A55A693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4C2CA5-F7F2-318C-9AD5-FD2B93D34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BC876C-0BAE-DF66-E59D-14023D3F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3694E7-6481-6A2A-25A5-FD7C847A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6FA08-0E83-EFEE-2D66-AD3EDB38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21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1C81-0EA1-E3F1-7685-0CAAE498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B7F24D-7497-7D0D-828E-A30F5FFC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8B9157-7B6E-C283-B655-EEB2756C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6ED4A8-B983-69CD-D4BC-E88C1A9B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1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805D89-F1E9-0816-E811-86F6EA40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8EE986-DFA7-56EA-473E-0B4ACB95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D0E5BA-1469-B087-0C59-B56B8906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49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7387C-0BFE-9B23-F046-79549F2B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5CC3A-3F33-3A47-657C-9A9D2F0B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46FE1-1283-6398-1214-8577843FF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822A5-26AE-738D-4BBC-AAFC95E9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9FCCCD-A40C-B6DF-4B7A-B35740F0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31C37-CC18-3B63-74DD-0795D286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79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96B5E-BD75-C58B-2C21-C5258B19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BB5451-1AF0-23A8-6466-F23A7931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235F6-148B-99E3-1F53-7B9A67BD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EC823-CF5E-03A8-9347-BA3CE1A7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65D60-8E12-C742-1C8E-D794C1C6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A4E0B-66EF-2DAA-0509-36C724A0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87CA5F-D3D5-2F46-E95A-CCD4E802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ECC5D-D4B3-D573-A894-44EEAE07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E61E05-F879-803C-591E-33D79480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BE8D-71D4-0A43-9AEC-F393F842577C}" type="datetimeFigureOut">
              <a:rPr kumimoji="1" lang="zh-CN" altLang="en-US" smtClean="0"/>
              <a:t>2022/7/15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C0DAC-0BE1-CA44-12A9-16B03122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4C5F56-C7E6-6EF4-47ED-C4B04D04F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30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49"/>
          <p:cNvSpPr/>
          <p:nvPr/>
        </p:nvSpPr>
        <p:spPr>
          <a:xfrm>
            <a:off x="-3183" y="335275"/>
            <a:ext cx="12195182" cy="6845300"/>
          </a:xfrm>
          <a:prstGeom prst="rect">
            <a:avLst/>
          </a:prstGeom>
          <a:solidFill>
            <a:srgbClr val="00A0E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29" name="Shape 50"/>
          <p:cNvSpPr/>
          <p:nvPr/>
        </p:nvSpPr>
        <p:spPr>
          <a:xfrm>
            <a:off x="0" y="5773737"/>
            <a:ext cx="12192000" cy="10842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Microsoft YaHei"/>
            </a:endParaRPr>
          </a:p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Microsoft YaHei"/>
              </a:rPr>
              <a:t>			Apache Dubbo</a:t>
            </a:r>
          </a:p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31" name="Shape 52"/>
          <p:cNvSpPr/>
          <p:nvPr/>
        </p:nvSpPr>
        <p:spPr>
          <a:xfrm>
            <a:off x="1365751" y="1738906"/>
            <a:ext cx="9457315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defRPr sz="6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从零理解 </a:t>
            </a:r>
            <a:r>
              <a:rPr lang="en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3.0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的原理和用法</a:t>
            </a:r>
          </a:p>
        </p:txBody>
      </p:sp>
      <p:sp>
        <p:nvSpPr>
          <p:cNvPr id="132" name="Shape 53"/>
          <p:cNvSpPr/>
          <p:nvPr/>
        </p:nvSpPr>
        <p:spPr>
          <a:xfrm>
            <a:off x="1144586" y="2523737"/>
            <a:ext cx="833596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1800">
                <a:solidFill>
                  <a:srgbClr val="F5F5F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8462712" y="4603700"/>
            <a:ext cx="14968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Lucida Grande"/>
              </a:rPr>
              <a:t>江河清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111C5C-98B1-4DFD-7A9A-7E7461338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4" y="5899859"/>
            <a:ext cx="832022" cy="8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协议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grpSp>
        <p:nvGrpSpPr>
          <p:cNvPr id="50" name="Group 283">
            <a:extLst>
              <a:ext uri="{FF2B5EF4-FFF2-40B4-BE49-F238E27FC236}">
                <a16:creationId xmlns:a16="http://schemas.microsoft.com/office/drawing/2014/main" id="{2C40A446-3D8F-9D86-9576-52793DD4F97D}"/>
              </a:ext>
            </a:extLst>
          </p:cNvPr>
          <p:cNvGrpSpPr/>
          <p:nvPr/>
        </p:nvGrpSpPr>
        <p:grpSpPr>
          <a:xfrm>
            <a:off x="2150752" y="1715859"/>
            <a:ext cx="3710269" cy="1592352"/>
            <a:chOff x="8193029" y="3859509"/>
            <a:chExt cx="1855618" cy="796176"/>
          </a:xfrm>
        </p:grpSpPr>
        <p:sp>
          <p:nvSpPr>
            <p:cNvPr id="51" name="TextBox 284">
              <a:extLst>
                <a:ext uri="{FF2B5EF4-FFF2-40B4-BE49-F238E27FC236}">
                  <a16:creationId xmlns:a16="http://schemas.microsoft.com/office/drawing/2014/main" id="{14E52EE7-B012-FE5F-02F5-ABD381BC4894}"/>
                </a:ext>
              </a:extLst>
            </p:cNvPr>
            <p:cNvSpPr txBox="1"/>
            <p:nvPr/>
          </p:nvSpPr>
          <p:spPr>
            <a:xfrm>
              <a:off x="8198838" y="3859509"/>
              <a:ext cx="861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000" dirty="0">
                  <a:solidFill>
                    <a:schemeClr val="tx2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网关友好</a:t>
              </a:r>
            </a:p>
          </p:txBody>
        </p:sp>
        <p:sp>
          <p:nvSpPr>
            <p:cNvPr id="52" name="TextBox 285">
              <a:extLst>
                <a:ext uri="{FF2B5EF4-FFF2-40B4-BE49-F238E27FC236}">
                  <a16:creationId xmlns:a16="http://schemas.microsoft.com/office/drawing/2014/main" id="{60C509AF-A3A2-39BC-1E7F-7E4E3EFB2C3F}"/>
                </a:ext>
              </a:extLst>
            </p:cNvPr>
            <p:cNvSpPr txBox="1"/>
            <p:nvPr/>
          </p:nvSpPr>
          <p:spPr>
            <a:xfrm>
              <a:off x="8193029" y="4240186"/>
              <a:ext cx="1855618" cy="41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基于</a:t>
              </a:r>
              <a:r>
                <a:rPr lang="zh-CN" altLang="en-US" sz="2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2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HTTP/2</a:t>
              </a:r>
              <a:r>
                <a:rPr lang="zh-CN" altLang="en-US" sz="24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，协议头承载服务元信息</a:t>
              </a:r>
              <a:endParaRPr 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53" name="Group 286">
            <a:extLst>
              <a:ext uri="{FF2B5EF4-FFF2-40B4-BE49-F238E27FC236}">
                <a16:creationId xmlns:a16="http://schemas.microsoft.com/office/drawing/2014/main" id="{DAC41BE5-5FE8-8D7A-041B-12EB9574E28B}"/>
              </a:ext>
            </a:extLst>
          </p:cNvPr>
          <p:cNvGrpSpPr/>
          <p:nvPr/>
        </p:nvGrpSpPr>
        <p:grpSpPr>
          <a:xfrm>
            <a:off x="7190068" y="1738177"/>
            <a:ext cx="3707999" cy="1523986"/>
            <a:chOff x="8198838" y="3829029"/>
            <a:chExt cx="1854482" cy="761993"/>
          </a:xfrm>
        </p:grpSpPr>
        <p:sp>
          <p:nvSpPr>
            <p:cNvPr id="54" name="TextBox 287">
              <a:extLst>
                <a:ext uri="{FF2B5EF4-FFF2-40B4-BE49-F238E27FC236}">
                  <a16:creationId xmlns:a16="http://schemas.microsoft.com/office/drawing/2014/main" id="{A73B9385-C57D-9D9E-8681-ED89A40F83FC}"/>
                </a:ext>
              </a:extLst>
            </p:cNvPr>
            <p:cNvSpPr txBox="1"/>
            <p:nvPr/>
          </p:nvSpPr>
          <p:spPr>
            <a:xfrm>
              <a:off x="8198838" y="3829029"/>
              <a:ext cx="10544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000" dirty="0">
                  <a:solidFill>
                    <a:schemeClr val="tx2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多语言友好</a:t>
              </a:r>
            </a:p>
          </p:txBody>
        </p:sp>
        <p:sp>
          <p:nvSpPr>
            <p:cNvPr id="55" name="TextBox 288">
              <a:extLst>
                <a:ext uri="{FF2B5EF4-FFF2-40B4-BE49-F238E27FC236}">
                  <a16:creationId xmlns:a16="http://schemas.microsoft.com/office/drawing/2014/main" id="{58C1C9E7-9DE1-8491-2DCD-D8D8F7A91C62}"/>
                </a:ext>
              </a:extLst>
            </p:cNvPr>
            <p:cNvSpPr txBox="1"/>
            <p:nvPr/>
          </p:nvSpPr>
          <p:spPr>
            <a:xfrm>
              <a:off x="8198838" y="4206301"/>
              <a:ext cx="185448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协议体基于</a:t>
              </a:r>
              <a:r>
                <a:rPr lang="zh-CN" alt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</a:t>
              </a:r>
              <a:r>
                <a:rPr lang="en-US" altLang="zh-CN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PB</a:t>
              </a:r>
              <a:r>
                <a:rPr lang="zh-CN" alt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，多语言支持开始变得友好</a:t>
              </a:r>
              <a:endParaRPr lang="en-US" sz="2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56" name="Group 289">
            <a:extLst>
              <a:ext uri="{FF2B5EF4-FFF2-40B4-BE49-F238E27FC236}">
                <a16:creationId xmlns:a16="http://schemas.microsoft.com/office/drawing/2014/main" id="{6BCF61EB-7E5C-6779-17D5-95A38499A3A8}"/>
              </a:ext>
            </a:extLst>
          </p:cNvPr>
          <p:cNvGrpSpPr/>
          <p:nvPr/>
        </p:nvGrpSpPr>
        <p:grpSpPr>
          <a:xfrm>
            <a:off x="2162368" y="3870810"/>
            <a:ext cx="3715256" cy="1527500"/>
            <a:chOff x="8198838" y="3829029"/>
            <a:chExt cx="1858112" cy="763750"/>
          </a:xfrm>
        </p:grpSpPr>
        <p:sp>
          <p:nvSpPr>
            <p:cNvPr id="57" name="TextBox 290">
              <a:extLst>
                <a:ext uri="{FF2B5EF4-FFF2-40B4-BE49-F238E27FC236}">
                  <a16:creationId xmlns:a16="http://schemas.microsoft.com/office/drawing/2014/main" id="{D62BBFC9-64B5-DE9F-E6F6-E0E62FCA5D68}"/>
                </a:ext>
              </a:extLst>
            </p:cNvPr>
            <p:cNvSpPr txBox="1"/>
            <p:nvPr/>
          </p:nvSpPr>
          <p:spPr>
            <a:xfrm>
              <a:off x="8198838" y="3829029"/>
              <a:ext cx="861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000" dirty="0">
                  <a:solidFill>
                    <a:schemeClr val="tx2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支持流式</a:t>
              </a:r>
            </a:p>
          </p:txBody>
        </p:sp>
        <p:sp>
          <p:nvSpPr>
            <p:cNvPr id="58" name="TextBox 291">
              <a:extLst>
                <a:ext uri="{FF2B5EF4-FFF2-40B4-BE49-F238E27FC236}">
                  <a16:creationId xmlns:a16="http://schemas.microsoft.com/office/drawing/2014/main" id="{31398EC2-A867-1670-7E53-827DFD7DFAF9}"/>
                </a:ext>
              </a:extLst>
            </p:cNvPr>
            <p:cNvSpPr txBox="1"/>
            <p:nvPr/>
          </p:nvSpPr>
          <p:spPr>
            <a:xfrm>
              <a:off x="8201333" y="4208058"/>
              <a:ext cx="18556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基于</a:t>
              </a:r>
              <a:r>
                <a:rPr lang="zh-CN" alt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流式包装出多种会话模型，支持更多业务场景</a:t>
              </a:r>
              <a:endParaRPr lang="en-US" sz="2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grpSp>
        <p:nvGrpSpPr>
          <p:cNvPr id="59" name="Group 292">
            <a:extLst>
              <a:ext uri="{FF2B5EF4-FFF2-40B4-BE49-F238E27FC236}">
                <a16:creationId xmlns:a16="http://schemas.microsoft.com/office/drawing/2014/main" id="{58431EB1-F6EB-CDE8-F301-223F0680D07B}"/>
              </a:ext>
            </a:extLst>
          </p:cNvPr>
          <p:cNvGrpSpPr/>
          <p:nvPr/>
        </p:nvGrpSpPr>
        <p:grpSpPr>
          <a:xfrm>
            <a:off x="7207164" y="3884818"/>
            <a:ext cx="3708000" cy="1515698"/>
            <a:chOff x="8198838" y="3829029"/>
            <a:chExt cx="1854483" cy="757849"/>
          </a:xfrm>
        </p:grpSpPr>
        <p:sp>
          <p:nvSpPr>
            <p:cNvPr id="60" name="TextBox 293">
              <a:extLst>
                <a:ext uri="{FF2B5EF4-FFF2-40B4-BE49-F238E27FC236}">
                  <a16:creationId xmlns:a16="http://schemas.microsoft.com/office/drawing/2014/main" id="{131E1F7E-5CB0-6B2D-B67B-F71D22B7FA7E}"/>
                </a:ext>
              </a:extLst>
            </p:cNvPr>
            <p:cNvSpPr txBox="1"/>
            <p:nvPr/>
          </p:nvSpPr>
          <p:spPr>
            <a:xfrm>
              <a:off x="8198838" y="3829029"/>
              <a:ext cx="861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3000" dirty="0">
                  <a:solidFill>
                    <a:schemeClr val="tx2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反压支持</a:t>
              </a:r>
            </a:p>
          </p:txBody>
        </p:sp>
        <p:sp>
          <p:nvSpPr>
            <p:cNvPr id="61" name="TextBox 294">
              <a:extLst>
                <a:ext uri="{FF2B5EF4-FFF2-40B4-BE49-F238E27FC236}">
                  <a16:creationId xmlns:a16="http://schemas.microsoft.com/office/drawing/2014/main" id="{B8D4A9C4-3566-E85F-B14A-504BAC3DF649}"/>
                </a:ext>
              </a:extLst>
            </p:cNvPr>
            <p:cNvSpPr txBox="1"/>
            <p:nvPr/>
          </p:nvSpPr>
          <p:spPr>
            <a:xfrm>
              <a:off x="8198838" y="4202157"/>
              <a:ext cx="185448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协议头支持服务端负载反馈</a:t>
              </a:r>
              <a:r>
                <a:rPr lang="zh-CN" alt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，</a:t>
              </a:r>
              <a:r>
                <a:rPr lang="en-US" altLang="zh-CN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Rx</a:t>
              </a:r>
              <a:r>
                <a:rPr lang="zh-CN" altLang="en-US" sz="22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rPr>
                <a:t> 语义的基础</a:t>
              </a:r>
              <a:endParaRPr lang="en-US" sz="22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0EDD2A6A-D81D-528E-8B89-222593F402A5}"/>
              </a:ext>
            </a:extLst>
          </p:cNvPr>
          <p:cNvSpPr txBox="1">
            <a:spLocks/>
          </p:cNvSpPr>
          <p:nvPr/>
        </p:nvSpPr>
        <p:spPr bwMode="auto">
          <a:xfrm>
            <a:off x="603264" y="1522048"/>
            <a:ext cx="1804720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66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01</a:t>
            </a:r>
            <a:endParaRPr lang="en-US" sz="8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8AD2A5F-EF8D-AFC2-F3D8-4587C9A12F9A}"/>
              </a:ext>
            </a:extLst>
          </p:cNvPr>
          <p:cNvSpPr txBox="1">
            <a:spLocks/>
          </p:cNvSpPr>
          <p:nvPr/>
        </p:nvSpPr>
        <p:spPr bwMode="auto">
          <a:xfrm>
            <a:off x="5625244" y="1505183"/>
            <a:ext cx="1804720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66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02</a:t>
            </a:r>
            <a:endParaRPr lang="en-US" sz="8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57AFB4B-0C23-A24E-A145-4E4D8EFF8BCB}"/>
              </a:ext>
            </a:extLst>
          </p:cNvPr>
          <p:cNvSpPr txBox="1">
            <a:spLocks/>
          </p:cNvSpPr>
          <p:nvPr/>
        </p:nvSpPr>
        <p:spPr bwMode="auto">
          <a:xfrm>
            <a:off x="5625244" y="3748591"/>
            <a:ext cx="1804720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66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04</a:t>
            </a:r>
            <a:endParaRPr lang="en-US" sz="8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C9F11EAB-C43C-4768-8D5A-964C9A64A0AF}"/>
              </a:ext>
            </a:extLst>
          </p:cNvPr>
          <p:cNvSpPr txBox="1">
            <a:spLocks/>
          </p:cNvSpPr>
          <p:nvPr/>
        </p:nvSpPr>
        <p:spPr bwMode="auto">
          <a:xfrm>
            <a:off x="592537" y="3754966"/>
            <a:ext cx="1804720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66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03</a:t>
            </a:r>
            <a:endParaRPr lang="en-US" sz="800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9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A282EF24-7E1F-04CE-0502-E9187142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发布服务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01DA8D4-FADE-E46C-72DD-938733B3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" y="1449979"/>
            <a:ext cx="3320192" cy="13640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DD7566D-B480-D465-12C0-92721471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7234" y="3999385"/>
            <a:ext cx="6164035" cy="19177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2D0DD7-90E8-D002-8DC0-1A4822A3EDA6}"/>
              </a:ext>
            </a:extLst>
          </p:cNvPr>
          <p:cNvSpPr txBox="1"/>
          <p:nvPr/>
        </p:nvSpPr>
        <p:spPr>
          <a:xfrm>
            <a:off x="9879984" y="818151"/>
            <a:ext cx="1556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0853649-DDE7-BB34-753A-03C14EF02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95" y="1504219"/>
            <a:ext cx="5195262" cy="15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7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E18AD9A6-D1BF-69C0-C5DF-2936572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订阅服务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发起调用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注：使用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协议需要引入 </a:t>
            </a:r>
            <a:r>
              <a:rPr lang="en" altLang="zh-CN" sz="2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com.google.protobuf:protobuf-java</a:t>
            </a:r>
            <a:r>
              <a:rPr lang="en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3.20.1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依赖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AB5012B-C5A8-4960-7261-5473B1C8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2" y="1433467"/>
            <a:ext cx="7112000" cy="1587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19C636A-4E5B-E6A3-1390-654A44D2A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2" y="3922926"/>
            <a:ext cx="4927600" cy="5461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7AF3C1-2500-DB8E-74CC-99E8ACDFA412}"/>
              </a:ext>
            </a:extLst>
          </p:cNvPr>
          <p:cNvSpPr txBox="1"/>
          <p:nvPr/>
        </p:nvSpPr>
        <p:spPr>
          <a:xfrm>
            <a:off x="9879984" y="818151"/>
            <a:ext cx="1556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06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8011F3-6197-FDC9-CCF6-0FB688306D23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637D6C-3DA1-171D-6B07-771B161F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2" y="1332455"/>
            <a:ext cx="4455212" cy="47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31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5DC450-7D9E-79E5-AEA2-EC95D43B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78" y="1297475"/>
            <a:ext cx="6217013" cy="5024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750F2C-66CD-4874-948F-9D7228A88662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42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F445AF-B364-D482-E80F-0907E476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61" y="1302749"/>
            <a:ext cx="8128000" cy="4737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8E6B125-2516-FD31-0F9E-11C63ED08534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8911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1CC56-1411-08F7-C51C-FE5B0CB1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03" y="1269455"/>
            <a:ext cx="7315200" cy="290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CCEBD37-934D-7B49-EA5F-F368F7CB6C50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16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1CC56-1411-08F7-C51C-FE5B0CB1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674" y="1269455"/>
            <a:ext cx="7619542" cy="32502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A397FF-4CDA-4FAC-A36F-9D6AEC99C445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06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使用实例（基于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protobuf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4" name="内容占位符 4">
            <a:extLst>
              <a:ext uri="{FF2B5EF4-FFF2-40B4-BE49-F238E27FC236}">
                <a16:creationId xmlns:a16="http://schemas.microsoft.com/office/drawing/2014/main" id="{B90453EA-51B2-AAE5-160A-158ECE341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6.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发起调用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C1CC56-1411-08F7-C51C-FE5B0CB1E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5674" y="1269455"/>
            <a:ext cx="7619542" cy="32502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209EDD-C018-C2E0-338A-A783F86BC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74" y="5517035"/>
            <a:ext cx="10185400" cy="80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004B38-73C4-0B24-B093-C12CA23C89AF}"/>
              </a:ext>
            </a:extLst>
          </p:cNvPr>
          <p:cNvSpPr txBox="1"/>
          <p:nvPr/>
        </p:nvSpPr>
        <p:spPr>
          <a:xfrm>
            <a:off x="9879984" y="818151"/>
            <a:ext cx="17652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78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C85F95B6-0CDD-2CFA-4CF4-42B9C518C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C619DA-C783-F8F2-E19A-3CADDCDEB903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527B88-9DAD-F7A6-1EDA-8DA36A0B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22" y="1332455"/>
            <a:ext cx="4455212" cy="47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8">
            <a:extLst>
              <a:ext uri="{FF2B5EF4-FFF2-40B4-BE49-F238E27FC236}">
                <a16:creationId xmlns:a16="http://schemas.microsoft.com/office/drawing/2014/main" id="{D3817672-A766-448C-BAED-627E6F77E99F}"/>
              </a:ext>
            </a:extLst>
          </p:cNvPr>
          <p:cNvCxnSpPr/>
          <p:nvPr/>
        </p:nvCxnSpPr>
        <p:spPr>
          <a:xfrm>
            <a:off x="3160567" y="3438144"/>
            <a:ext cx="903143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D716EF6C-880F-DC49-8C70-190C53B3A4CD}"/>
              </a:ext>
            </a:extLst>
          </p:cNvPr>
          <p:cNvSpPr/>
          <p:nvPr/>
        </p:nvSpPr>
        <p:spPr>
          <a:xfrm>
            <a:off x="388518" y="1438233"/>
            <a:ext cx="4349485" cy="4349485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3FC9640-9F0E-8798-732B-0EB38F97A292}"/>
              </a:ext>
            </a:extLst>
          </p:cNvPr>
          <p:cNvGrpSpPr/>
          <p:nvPr/>
        </p:nvGrpSpPr>
        <p:grpSpPr>
          <a:xfrm>
            <a:off x="1692891" y="2055065"/>
            <a:ext cx="1851287" cy="2747868"/>
            <a:chOff x="1639677" y="2038443"/>
            <a:chExt cx="1851287" cy="2747868"/>
          </a:xfrm>
        </p:grpSpPr>
        <p:sp>
          <p:nvSpPr>
            <p:cNvPr id="5" name="TextBox 148">
              <a:extLst>
                <a:ext uri="{FF2B5EF4-FFF2-40B4-BE49-F238E27FC236}">
                  <a16:creationId xmlns:a16="http://schemas.microsoft.com/office/drawing/2014/main" id="{94B06744-9CC0-4BBE-8DC4-66CC395D09D4}"/>
                </a:ext>
              </a:extLst>
            </p:cNvPr>
            <p:cNvSpPr txBox="1"/>
            <p:nvPr/>
          </p:nvSpPr>
          <p:spPr>
            <a:xfrm>
              <a:off x="2088738" y="2376315"/>
              <a:ext cx="140222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cap="all" spc="3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目</a:t>
              </a:r>
              <a:endParaRPr lang="en-US" altLang="zh-CN" sz="6600" cap="all" spc="3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  <a:p>
              <a:pPr algn="ctr"/>
              <a:r>
                <a:rPr lang="zh-CN" altLang="en-US" sz="6600" cap="all" spc="300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录</a:t>
              </a:r>
              <a:endParaRPr lang="en-US" altLang="zh-CN" sz="6600" cap="all" spc="3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211AF05-2A2A-4A3B-AA82-5D023B984382}"/>
                </a:ext>
              </a:extLst>
            </p:cNvPr>
            <p:cNvSpPr/>
            <p:nvPr/>
          </p:nvSpPr>
          <p:spPr>
            <a:xfrm rot="5400000">
              <a:off x="684223" y="2993897"/>
              <a:ext cx="2747868" cy="8369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4000" cap="all" dirty="0">
                  <a:solidFill>
                    <a:schemeClr val="bg1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contents</a:t>
              </a:r>
              <a:endParaRPr lang="zh-CN" altLang="en-US" sz="4000" cap="all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8F1416-3CB0-4DAF-88D2-85119ABA98F0}"/>
              </a:ext>
            </a:extLst>
          </p:cNvPr>
          <p:cNvGrpSpPr/>
          <p:nvPr/>
        </p:nvGrpSpPr>
        <p:grpSpPr>
          <a:xfrm>
            <a:off x="4991819" y="2267769"/>
            <a:ext cx="2157963" cy="1430476"/>
            <a:chOff x="4696394" y="2267769"/>
            <a:chExt cx="2157963" cy="143047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9ACCEB-E077-48F2-B160-E0DE74B17397}"/>
                </a:ext>
              </a:extLst>
            </p:cNvPr>
            <p:cNvSpPr/>
            <p:nvPr/>
          </p:nvSpPr>
          <p:spPr>
            <a:xfrm>
              <a:off x="5240524" y="3159754"/>
              <a:ext cx="538491" cy="538491"/>
            </a:xfrm>
            <a:prstGeom prst="ellipse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01</a:t>
              </a:r>
              <a:endPara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25BD7D-A018-4D48-A806-6DD03055F5AC}"/>
                </a:ext>
              </a:extLst>
            </p:cNvPr>
            <p:cNvSpPr/>
            <p:nvPr/>
          </p:nvSpPr>
          <p:spPr>
            <a:xfrm>
              <a:off x="4696394" y="2267769"/>
              <a:ext cx="2157963" cy="53912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en-US" altLang="zh-CN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Dubbo</a:t>
              </a:r>
              <a:r>
                <a:rPr lang="zh-CN" altLang="en-US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 是什么</a:t>
              </a:r>
              <a:endParaRPr lang="en-US" altLang="zh-CN" sz="2400" dirty="0">
                <a:solidFill>
                  <a:srgbClr val="554B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0B21F29-8E41-48C7-8E0E-AFAC14037481}"/>
              </a:ext>
            </a:extLst>
          </p:cNvPr>
          <p:cNvGrpSpPr/>
          <p:nvPr/>
        </p:nvGrpSpPr>
        <p:grpSpPr>
          <a:xfrm>
            <a:off x="6679941" y="3168566"/>
            <a:ext cx="1691489" cy="1184164"/>
            <a:chOff x="4696394" y="3168566"/>
            <a:chExt cx="1691489" cy="1184164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D9591BA-0978-44E9-B52C-24E6A9BC79F9}"/>
                </a:ext>
              </a:extLst>
            </p:cNvPr>
            <p:cNvSpPr/>
            <p:nvPr/>
          </p:nvSpPr>
          <p:spPr>
            <a:xfrm>
              <a:off x="5224649" y="3168566"/>
              <a:ext cx="539154" cy="539154"/>
            </a:xfrm>
            <a:prstGeom prst="ellipse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02</a:t>
              </a:r>
              <a:endPara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7843ACA-2858-449F-8BF1-A0FACA0AF9FE}"/>
                </a:ext>
              </a:extLst>
            </p:cNvPr>
            <p:cNvSpPr/>
            <p:nvPr/>
          </p:nvSpPr>
          <p:spPr>
            <a:xfrm>
              <a:off x="4696394" y="3813608"/>
              <a:ext cx="1691489" cy="53912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en-US" altLang="zh-CN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Triple</a:t>
              </a:r>
              <a:r>
                <a:rPr lang="zh-CN" altLang="en-US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 协议</a:t>
              </a:r>
              <a:endParaRPr lang="en-US" altLang="zh-CN" sz="2400" dirty="0">
                <a:solidFill>
                  <a:srgbClr val="554B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E5629F6-8162-4B86-A7DC-CF6A923D1D6F}"/>
              </a:ext>
            </a:extLst>
          </p:cNvPr>
          <p:cNvGrpSpPr/>
          <p:nvPr/>
        </p:nvGrpSpPr>
        <p:grpSpPr>
          <a:xfrm>
            <a:off x="8368063" y="2267769"/>
            <a:ext cx="2305439" cy="1461754"/>
            <a:chOff x="4696394" y="2267769"/>
            <a:chExt cx="2305439" cy="146175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F5630B8-A958-4530-B026-B34291098F4D}"/>
                </a:ext>
              </a:extLst>
            </p:cNvPr>
            <p:cNvSpPr/>
            <p:nvPr/>
          </p:nvSpPr>
          <p:spPr>
            <a:xfrm>
              <a:off x="5204246" y="3190369"/>
              <a:ext cx="539154" cy="539154"/>
            </a:xfrm>
            <a:prstGeom prst="ellipse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03</a:t>
              </a:r>
              <a:endPara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22718C0-13F1-4864-80A2-BA0DA5B6F7DD}"/>
                </a:ext>
              </a:extLst>
            </p:cNvPr>
            <p:cNvSpPr/>
            <p:nvPr/>
          </p:nvSpPr>
          <p:spPr>
            <a:xfrm>
              <a:off x="4696394" y="2267769"/>
              <a:ext cx="2305439" cy="53912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应用级服务发现</a:t>
              </a:r>
              <a:endParaRPr lang="en-US" altLang="zh-CN" sz="2400" dirty="0">
                <a:solidFill>
                  <a:srgbClr val="554B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8D65F41-CD05-4F52-B7D9-EEA582CDA274}"/>
              </a:ext>
            </a:extLst>
          </p:cNvPr>
          <p:cNvGrpSpPr/>
          <p:nvPr/>
        </p:nvGrpSpPr>
        <p:grpSpPr>
          <a:xfrm>
            <a:off x="10060146" y="3169229"/>
            <a:ext cx="1396536" cy="1183501"/>
            <a:chOff x="4700355" y="3169229"/>
            <a:chExt cx="1396536" cy="118350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1F1981D-6050-4872-AF9C-818AF9B69D14}"/>
                </a:ext>
              </a:extLst>
            </p:cNvPr>
            <p:cNvSpPr/>
            <p:nvPr/>
          </p:nvSpPr>
          <p:spPr>
            <a:xfrm>
              <a:off x="5044465" y="3169229"/>
              <a:ext cx="538491" cy="538491"/>
            </a:xfrm>
            <a:prstGeom prst="ellipse">
              <a:avLst/>
            </a:pr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CN" sz="20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04</a:t>
              </a:r>
              <a:endPara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8965E0-3B2D-4430-9C99-132757D928BC}"/>
                </a:ext>
              </a:extLst>
            </p:cNvPr>
            <p:cNvSpPr/>
            <p:nvPr/>
          </p:nvSpPr>
          <p:spPr>
            <a:xfrm>
              <a:off x="4700355" y="3813608"/>
              <a:ext cx="1396536" cy="539122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 fontAlgn="auto">
                <a:lnSpc>
                  <a:spcPct val="130000"/>
                </a:lnSpc>
                <a:defRPr/>
              </a:pPr>
              <a:r>
                <a:rPr lang="zh-CN" altLang="en-US" sz="2400" dirty="0">
                  <a:solidFill>
                    <a:srgbClr val="554B4F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  <a:sym typeface="+mn-lt"/>
                </a:rPr>
                <a:t>如何参与</a:t>
              </a:r>
              <a:endParaRPr lang="en-US" altLang="zh-CN" sz="2400" dirty="0">
                <a:solidFill>
                  <a:srgbClr val="554B4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56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85BC81F1-D15D-10C0-954F-06C46AA3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A919D7D-1790-2DB0-B73E-ECD78B7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78" y="1297475"/>
            <a:ext cx="6217013" cy="50248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A9EE0F-D185-18CA-A767-499C6D289026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968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33224C5-230D-341A-4432-F7DBEFD6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61" y="1302749"/>
            <a:ext cx="8128000" cy="47371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91DBE1-2366-844B-ACAC-116E757F742B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306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A8CB84-B94C-796D-B240-A5780878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411" y="1353339"/>
            <a:ext cx="7481207" cy="52557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16459D1-E2AD-E22E-243E-69BC9C6D6C7A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543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1B4995-A80C-A185-D903-9BC2F235D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03" y="1269455"/>
            <a:ext cx="7315200" cy="29083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01ADC0E-2660-EC08-3832-2C8893D76C87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22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6.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7.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96B30F-C377-9FC5-CEE1-E7E68272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28" y="1433105"/>
            <a:ext cx="8331993" cy="30474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CBF264-3EFF-85C7-409B-CF80B710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74" y="5517035"/>
            <a:ext cx="10185400" cy="800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A5CDDD-6008-184F-C03D-5FD2D57AC580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101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8.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DE4E6-2053-F090-F99A-88449311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95" y="1311002"/>
            <a:ext cx="7531100" cy="2616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4EEDF6-8F16-2AAF-698E-7183682C1358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60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与 </a:t>
            </a:r>
            <a:r>
              <a:rPr lang="en-US" altLang="zh-CN" sz="3600" dirty="0" err="1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gRPC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互通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8" name="内容占位符 4">
            <a:extLst>
              <a:ext uri="{FF2B5EF4-FFF2-40B4-BE49-F238E27FC236}">
                <a16:creationId xmlns:a16="http://schemas.microsoft.com/office/drawing/2014/main" id="{4B30E781-AEF1-304A-7376-F230AF4CD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/>
              <a:t>9.</a:t>
            </a:r>
            <a:r>
              <a:rPr lang="zh-CN" altLang="en-US" dirty="0"/>
              <a:t> 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发起调用（</a:t>
            </a:r>
            <a:r>
              <a:rPr lang="en-US" altLang="zh-CN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FD6B53-90EA-D76C-BFC8-02021B5A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457521"/>
            <a:ext cx="8528776" cy="14738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6C045D-E787-9501-E3B4-7F36F83D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4143103"/>
            <a:ext cx="7937500" cy="1524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16D1A2-8215-B0F7-DEEF-D9B7EA3A129F}"/>
              </a:ext>
            </a:extLst>
          </p:cNvPr>
          <p:cNvSpPr txBox="1"/>
          <p:nvPr/>
        </p:nvSpPr>
        <p:spPr>
          <a:xfrm>
            <a:off x="9762417" y="818151"/>
            <a:ext cx="2467342" cy="3293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编译 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发起调用（</a:t>
            </a:r>
            <a:r>
              <a:rPr kumimoji="1" lang="en-US" altLang="zh-CN" sz="1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gRPC</a:t>
            </a:r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实现）</a:t>
            </a:r>
            <a:endParaRPr kumimoji="1" lang="en-US" altLang="zh-CN" sz="1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63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流式通信（基于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A282EF24-7E1F-04CE-0502-E9187142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2D0DD7-90E8-D002-8DC0-1A4822A3EDA6}"/>
              </a:ext>
            </a:extLst>
          </p:cNvPr>
          <p:cNvSpPr txBox="1"/>
          <p:nvPr/>
        </p:nvSpPr>
        <p:spPr>
          <a:xfrm>
            <a:off x="9879984" y="818151"/>
            <a:ext cx="15568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3CB024-6030-EF64-A563-3FE33DF6E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21" y="1394961"/>
            <a:ext cx="5974988" cy="2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9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流式通信（基于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A282EF24-7E1F-04CE-0502-E9187142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实现接口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3B3669-0EB6-9CB4-CADC-8A6AC49A5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42" y="1075282"/>
            <a:ext cx="6616853" cy="578271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1FCC793-9354-A86C-11FC-38BCE4EDDFC1}"/>
              </a:ext>
            </a:extLst>
          </p:cNvPr>
          <p:cNvSpPr txBox="1"/>
          <p:nvPr/>
        </p:nvSpPr>
        <p:spPr>
          <a:xfrm>
            <a:off x="9879984" y="818151"/>
            <a:ext cx="15568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87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流式通信（基于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A282EF24-7E1F-04CE-0502-E9187142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发布服务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订阅服务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7650AC-A33E-0CA2-D6C1-D4033C81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5794" y="1449918"/>
            <a:ext cx="6164035" cy="1917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CE1E45-5103-ED78-6417-85F19EE4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94" y="4406586"/>
            <a:ext cx="7112000" cy="1587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24DEFD7-9C1C-1F3E-D051-E5B759ED5394}"/>
              </a:ext>
            </a:extLst>
          </p:cNvPr>
          <p:cNvSpPr txBox="1"/>
          <p:nvPr/>
        </p:nvSpPr>
        <p:spPr>
          <a:xfrm>
            <a:off x="9879984" y="818151"/>
            <a:ext cx="15568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05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32">
            <a:extLst>
              <a:ext uri="{FF2B5EF4-FFF2-40B4-BE49-F238E27FC236}">
                <a16:creationId xmlns:a16="http://schemas.microsoft.com/office/drawing/2014/main" id="{816E6148-F7E7-F84D-A819-D91565B164E1}"/>
              </a:ext>
            </a:extLst>
          </p:cNvPr>
          <p:cNvSpPr/>
          <p:nvPr/>
        </p:nvSpPr>
        <p:spPr>
          <a:xfrm>
            <a:off x="-236520" y="2978060"/>
            <a:ext cx="12650051" cy="991128"/>
          </a:xfrm>
          <a:custGeom>
            <a:avLst/>
            <a:gdLst>
              <a:gd name="connsiteX0" fmla="*/ 0 w 12651698"/>
              <a:gd name="connsiteY0" fmla="*/ 991257 h 991257"/>
              <a:gd name="connsiteX1" fmla="*/ 2248524 w 12651698"/>
              <a:gd name="connsiteY1" fmla="*/ 106837 h 991257"/>
              <a:gd name="connsiteX2" fmla="*/ 3717560 w 12651698"/>
              <a:gd name="connsiteY2" fmla="*/ 106837 h 991257"/>
              <a:gd name="connsiteX3" fmla="*/ 4796852 w 12651698"/>
              <a:gd name="connsiteY3" fmla="*/ 931296 h 991257"/>
              <a:gd name="connsiteX4" fmla="*/ 6475751 w 12651698"/>
              <a:gd name="connsiteY4" fmla="*/ 301709 h 991257"/>
              <a:gd name="connsiteX5" fmla="*/ 8604354 w 12651698"/>
              <a:gd name="connsiteY5" fmla="*/ 106837 h 991257"/>
              <a:gd name="connsiteX6" fmla="*/ 9623685 w 12651698"/>
              <a:gd name="connsiteY6" fmla="*/ 676463 h 991257"/>
              <a:gd name="connsiteX7" fmla="*/ 11287593 w 12651698"/>
              <a:gd name="connsiteY7" fmla="*/ 541552 h 991257"/>
              <a:gd name="connsiteX8" fmla="*/ 12651698 w 12651698"/>
              <a:gd name="connsiteY8" fmla="*/ 856345 h 99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1698" h="991257">
                <a:moveTo>
                  <a:pt x="0" y="991257"/>
                </a:moveTo>
                <a:cubicBezTo>
                  <a:pt x="814465" y="622748"/>
                  <a:pt x="1628931" y="254240"/>
                  <a:pt x="2248524" y="106837"/>
                </a:cubicBezTo>
                <a:cubicBezTo>
                  <a:pt x="2868117" y="-40566"/>
                  <a:pt x="3292839" y="-30573"/>
                  <a:pt x="3717560" y="106837"/>
                </a:cubicBezTo>
                <a:cubicBezTo>
                  <a:pt x="4142281" y="244247"/>
                  <a:pt x="4337154" y="898817"/>
                  <a:pt x="4796852" y="931296"/>
                </a:cubicBezTo>
                <a:cubicBezTo>
                  <a:pt x="5256550" y="963775"/>
                  <a:pt x="5841167" y="439119"/>
                  <a:pt x="6475751" y="301709"/>
                </a:cubicBezTo>
                <a:cubicBezTo>
                  <a:pt x="7110335" y="164299"/>
                  <a:pt x="8079698" y="44378"/>
                  <a:pt x="8604354" y="106837"/>
                </a:cubicBezTo>
                <a:cubicBezTo>
                  <a:pt x="9129010" y="169296"/>
                  <a:pt x="9176479" y="604010"/>
                  <a:pt x="9623685" y="676463"/>
                </a:cubicBezTo>
                <a:cubicBezTo>
                  <a:pt x="10070892" y="748915"/>
                  <a:pt x="10782924" y="511572"/>
                  <a:pt x="11287593" y="541552"/>
                </a:cubicBezTo>
                <a:cubicBezTo>
                  <a:pt x="11792262" y="571532"/>
                  <a:pt x="12421849" y="808876"/>
                  <a:pt x="12651698" y="856345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0" name="任意多边形 33">
            <a:extLst>
              <a:ext uri="{FF2B5EF4-FFF2-40B4-BE49-F238E27FC236}">
                <a16:creationId xmlns:a16="http://schemas.microsoft.com/office/drawing/2014/main" id="{2FF4CA23-AF38-8948-A3D0-505AD3604974}"/>
              </a:ext>
            </a:extLst>
          </p:cNvPr>
          <p:cNvSpPr/>
          <p:nvPr/>
        </p:nvSpPr>
        <p:spPr>
          <a:xfrm>
            <a:off x="-298971" y="3151275"/>
            <a:ext cx="12635063" cy="782104"/>
          </a:xfrm>
          <a:custGeom>
            <a:avLst/>
            <a:gdLst>
              <a:gd name="connsiteX0" fmla="*/ 0 w 12636708"/>
              <a:gd name="connsiteY0" fmla="*/ 0 h 782206"/>
              <a:gd name="connsiteX1" fmla="*/ 1454046 w 12636708"/>
              <a:gd name="connsiteY1" fmla="*/ 749508 h 782206"/>
              <a:gd name="connsiteX2" fmla="*/ 4497049 w 12636708"/>
              <a:gd name="connsiteY2" fmla="*/ 449704 h 782206"/>
              <a:gd name="connsiteX3" fmla="*/ 7195278 w 12636708"/>
              <a:gd name="connsiteY3" fmla="*/ 779488 h 782206"/>
              <a:gd name="connsiteX4" fmla="*/ 9488773 w 12636708"/>
              <a:gd name="connsiteY4" fmla="*/ 224852 h 782206"/>
              <a:gd name="connsiteX5" fmla="*/ 12636708 w 12636708"/>
              <a:gd name="connsiteY5" fmla="*/ 764498 h 78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708" h="782206">
                <a:moveTo>
                  <a:pt x="0" y="0"/>
                </a:moveTo>
                <a:cubicBezTo>
                  <a:pt x="352269" y="337278"/>
                  <a:pt x="704538" y="674557"/>
                  <a:pt x="1454046" y="749508"/>
                </a:cubicBezTo>
                <a:cubicBezTo>
                  <a:pt x="2203554" y="824459"/>
                  <a:pt x="3540177" y="444707"/>
                  <a:pt x="4497049" y="449704"/>
                </a:cubicBezTo>
                <a:cubicBezTo>
                  <a:pt x="5453921" y="454701"/>
                  <a:pt x="6363324" y="816963"/>
                  <a:pt x="7195278" y="779488"/>
                </a:cubicBezTo>
                <a:cubicBezTo>
                  <a:pt x="8027232" y="742013"/>
                  <a:pt x="8581868" y="227350"/>
                  <a:pt x="9488773" y="224852"/>
                </a:cubicBezTo>
                <a:cubicBezTo>
                  <a:pt x="10395678" y="222354"/>
                  <a:pt x="11516193" y="493426"/>
                  <a:pt x="12636708" y="764498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1" name="任意多边形 35">
            <a:extLst>
              <a:ext uri="{FF2B5EF4-FFF2-40B4-BE49-F238E27FC236}">
                <a16:creationId xmlns:a16="http://schemas.microsoft.com/office/drawing/2014/main" id="{59CA0323-F71B-7643-B1F1-017272A46301}"/>
              </a:ext>
            </a:extLst>
          </p:cNvPr>
          <p:cNvSpPr/>
          <p:nvPr/>
        </p:nvSpPr>
        <p:spPr>
          <a:xfrm>
            <a:off x="-373911" y="3034652"/>
            <a:ext cx="12874874" cy="1053062"/>
          </a:xfrm>
          <a:custGeom>
            <a:avLst/>
            <a:gdLst>
              <a:gd name="connsiteX0" fmla="*/ 0 w 12876551"/>
              <a:gd name="connsiteY0" fmla="*/ 266541 h 1053199"/>
              <a:gd name="connsiteX1" fmla="*/ 1558977 w 12876551"/>
              <a:gd name="connsiteY1" fmla="*/ 1016049 h 1053199"/>
              <a:gd name="connsiteX2" fmla="*/ 3807502 w 12876551"/>
              <a:gd name="connsiteY2" fmla="*/ 296522 h 1053199"/>
              <a:gd name="connsiteX3" fmla="*/ 5906124 w 12876551"/>
              <a:gd name="connsiteY3" fmla="*/ 476403 h 1053199"/>
              <a:gd name="connsiteX4" fmla="*/ 8049718 w 12876551"/>
              <a:gd name="connsiteY4" fmla="*/ 11708 h 1053199"/>
              <a:gd name="connsiteX5" fmla="*/ 9578715 w 12876551"/>
              <a:gd name="connsiteY5" fmla="*/ 1046030 h 1053199"/>
              <a:gd name="connsiteX6" fmla="*/ 11857220 w 12876551"/>
              <a:gd name="connsiteY6" fmla="*/ 491394 h 1053199"/>
              <a:gd name="connsiteX7" fmla="*/ 12876551 w 12876551"/>
              <a:gd name="connsiteY7" fmla="*/ 926108 h 10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76551" h="1053199">
                <a:moveTo>
                  <a:pt x="0" y="266541"/>
                </a:moveTo>
                <a:cubicBezTo>
                  <a:pt x="462196" y="638796"/>
                  <a:pt x="924393" y="1011052"/>
                  <a:pt x="1558977" y="1016049"/>
                </a:cubicBezTo>
                <a:cubicBezTo>
                  <a:pt x="2193561" y="1021046"/>
                  <a:pt x="3082978" y="386463"/>
                  <a:pt x="3807502" y="296522"/>
                </a:cubicBezTo>
                <a:cubicBezTo>
                  <a:pt x="4532026" y="206581"/>
                  <a:pt x="5199088" y="523872"/>
                  <a:pt x="5906124" y="476403"/>
                </a:cubicBezTo>
                <a:cubicBezTo>
                  <a:pt x="6613160" y="428934"/>
                  <a:pt x="7437620" y="-83230"/>
                  <a:pt x="8049718" y="11708"/>
                </a:cubicBezTo>
                <a:cubicBezTo>
                  <a:pt x="8661816" y="106646"/>
                  <a:pt x="8944131" y="966082"/>
                  <a:pt x="9578715" y="1046030"/>
                </a:cubicBezTo>
                <a:cubicBezTo>
                  <a:pt x="10213299" y="1125978"/>
                  <a:pt x="11307581" y="511381"/>
                  <a:pt x="11857220" y="491394"/>
                </a:cubicBezTo>
                <a:cubicBezTo>
                  <a:pt x="12406859" y="471407"/>
                  <a:pt x="12641705" y="698757"/>
                  <a:pt x="12876551" y="926108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2" name="任意多边形 36">
            <a:extLst>
              <a:ext uri="{FF2B5EF4-FFF2-40B4-BE49-F238E27FC236}">
                <a16:creationId xmlns:a16="http://schemas.microsoft.com/office/drawing/2014/main" id="{D15266D0-FB58-794E-90A5-32DB1E049BA5}"/>
              </a:ext>
            </a:extLst>
          </p:cNvPr>
          <p:cNvSpPr/>
          <p:nvPr/>
        </p:nvSpPr>
        <p:spPr>
          <a:xfrm>
            <a:off x="-224029" y="2791560"/>
            <a:ext cx="12635063" cy="1186730"/>
          </a:xfrm>
          <a:custGeom>
            <a:avLst/>
            <a:gdLst>
              <a:gd name="connsiteX0" fmla="*/ 0 w 12636708"/>
              <a:gd name="connsiteY0" fmla="*/ 0 h 1186885"/>
              <a:gd name="connsiteX1" fmla="*/ 2023672 w 12636708"/>
              <a:gd name="connsiteY1" fmla="*/ 614596 h 1186885"/>
              <a:gd name="connsiteX2" fmla="*/ 4002373 w 12636708"/>
              <a:gd name="connsiteY2" fmla="*/ 419724 h 1186885"/>
              <a:gd name="connsiteX3" fmla="*/ 6175947 w 12636708"/>
              <a:gd name="connsiteY3" fmla="*/ 1184223 h 1186885"/>
              <a:gd name="connsiteX4" fmla="*/ 8424472 w 12636708"/>
              <a:gd name="connsiteY4" fmla="*/ 689547 h 1186885"/>
              <a:gd name="connsiteX5" fmla="*/ 9473783 w 12636708"/>
              <a:gd name="connsiteY5" fmla="*/ 1184223 h 1186885"/>
              <a:gd name="connsiteX6" fmla="*/ 11782268 w 12636708"/>
              <a:gd name="connsiteY6" fmla="*/ 689547 h 1186885"/>
              <a:gd name="connsiteX7" fmla="*/ 12636708 w 12636708"/>
              <a:gd name="connsiteY7" fmla="*/ 899409 h 11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708" h="1186885">
                <a:moveTo>
                  <a:pt x="0" y="0"/>
                </a:moveTo>
                <a:cubicBezTo>
                  <a:pt x="678305" y="272321"/>
                  <a:pt x="1356610" y="544642"/>
                  <a:pt x="2023672" y="614596"/>
                </a:cubicBezTo>
                <a:cubicBezTo>
                  <a:pt x="2690734" y="684550"/>
                  <a:pt x="3310327" y="324786"/>
                  <a:pt x="4002373" y="419724"/>
                </a:cubicBezTo>
                <a:cubicBezTo>
                  <a:pt x="4694419" y="514662"/>
                  <a:pt x="5438931" y="1139253"/>
                  <a:pt x="6175947" y="1184223"/>
                </a:cubicBezTo>
                <a:cubicBezTo>
                  <a:pt x="6912963" y="1229193"/>
                  <a:pt x="7874833" y="689547"/>
                  <a:pt x="8424472" y="689547"/>
                </a:cubicBezTo>
                <a:cubicBezTo>
                  <a:pt x="8974111" y="689547"/>
                  <a:pt x="8914150" y="1184223"/>
                  <a:pt x="9473783" y="1184223"/>
                </a:cubicBezTo>
                <a:cubicBezTo>
                  <a:pt x="10033416" y="1184223"/>
                  <a:pt x="11255114" y="737016"/>
                  <a:pt x="11782268" y="689547"/>
                </a:cubicBezTo>
                <a:cubicBezTo>
                  <a:pt x="12309422" y="642078"/>
                  <a:pt x="12491803" y="856937"/>
                  <a:pt x="12636708" y="899409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3" name="任意多边形 37">
            <a:extLst>
              <a:ext uri="{FF2B5EF4-FFF2-40B4-BE49-F238E27FC236}">
                <a16:creationId xmlns:a16="http://schemas.microsoft.com/office/drawing/2014/main" id="{C4795FDD-23E6-9949-B82F-C7FF2286C6E2}"/>
              </a:ext>
            </a:extLst>
          </p:cNvPr>
          <p:cNvSpPr/>
          <p:nvPr/>
        </p:nvSpPr>
        <p:spPr>
          <a:xfrm>
            <a:off x="-313959" y="3067590"/>
            <a:ext cx="12665039" cy="1133208"/>
          </a:xfrm>
          <a:custGeom>
            <a:avLst/>
            <a:gdLst>
              <a:gd name="connsiteX0" fmla="*/ 0 w 12666688"/>
              <a:gd name="connsiteY0" fmla="*/ 773243 h 1133356"/>
              <a:gd name="connsiteX1" fmla="*/ 1484026 w 12666688"/>
              <a:gd name="connsiteY1" fmla="*/ 1013086 h 1133356"/>
              <a:gd name="connsiteX2" fmla="*/ 3522688 w 12666688"/>
              <a:gd name="connsiteY2" fmla="*/ 278568 h 1133356"/>
              <a:gd name="connsiteX3" fmla="*/ 4736891 w 12666688"/>
              <a:gd name="connsiteY3" fmla="*/ 1133007 h 1133356"/>
              <a:gd name="connsiteX4" fmla="*/ 6685613 w 12666688"/>
              <a:gd name="connsiteY4" fmla="*/ 383499 h 1133356"/>
              <a:gd name="connsiteX5" fmla="*/ 8514413 w 12666688"/>
              <a:gd name="connsiteY5" fmla="*/ 398489 h 1133356"/>
              <a:gd name="connsiteX6" fmla="*/ 10118360 w 12666688"/>
              <a:gd name="connsiteY6" fmla="*/ 8745 h 1133356"/>
              <a:gd name="connsiteX7" fmla="*/ 11332563 w 12666688"/>
              <a:gd name="connsiteY7" fmla="*/ 833204 h 1133356"/>
              <a:gd name="connsiteX8" fmla="*/ 12666688 w 12666688"/>
              <a:gd name="connsiteY8" fmla="*/ 533400 h 113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688" h="1133356">
                <a:moveTo>
                  <a:pt x="0" y="773243"/>
                </a:moveTo>
                <a:cubicBezTo>
                  <a:pt x="448455" y="934387"/>
                  <a:pt x="896911" y="1095532"/>
                  <a:pt x="1484026" y="1013086"/>
                </a:cubicBezTo>
                <a:cubicBezTo>
                  <a:pt x="2071141" y="930640"/>
                  <a:pt x="2980544" y="258581"/>
                  <a:pt x="3522688" y="278568"/>
                </a:cubicBezTo>
                <a:cubicBezTo>
                  <a:pt x="4064832" y="298555"/>
                  <a:pt x="4209737" y="1115519"/>
                  <a:pt x="4736891" y="1133007"/>
                </a:cubicBezTo>
                <a:cubicBezTo>
                  <a:pt x="5264045" y="1150495"/>
                  <a:pt x="6056026" y="505919"/>
                  <a:pt x="6685613" y="383499"/>
                </a:cubicBezTo>
                <a:cubicBezTo>
                  <a:pt x="7315200" y="261079"/>
                  <a:pt x="7942289" y="460948"/>
                  <a:pt x="8514413" y="398489"/>
                </a:cubicBezTo>
                <a:cubicBezTo>
                  <a:pt x="9086538" y="336030"/>
                  <a:pt x="9648668" y="-63708"/>
                  <a:pt x="10118360" y="8745"/>
                </a:cubicBezTo>
                <a:cubicBezTo>
                  <a:pt x="10588052" y="81198"/>
                  <a:pt x="10907842" y="745762"/>
                  <a:pt x="11332563" y="833204"/>
                </a:cubicBezTo>
                <a:cubicBezTo>
                  <a:pt x="11757284" y="920646"/>
                  <a:pt x="12211986" y="727023"/>
                  <a:pt x="12666688" y="533400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B65E709-B346-AB4A-A819-CDA42D9A20B0}"/>
              </a:ext>
            </a:extLst>
          </p:cNvPr>
          <p:cNvSpPr/>
          <p:nvPr/>
        </p:nvSpPr>
        <p:spPr>
          <a:xfrm>
            <a:off x="3566940" y="4174063"/>
            <a:ext cx="99972" cy="9997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580213-9362-CF4D-A385-316A95C76BD8}"/>
              </a:ext>
            </a:extLst>
          </p:cNvPr>
          <p:cNvSpPr/>
          <p:nvPr/>
        </p:nvSpPr>
        <p:spPr>
          <a:xfrm>
            <a:off x="2962977" y="319405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02AC65-4259-DE4C-BE3A-B9168FFA204E}"/>
              </a:ext>
            </a:extLst>
          </p:cNvPr>
          <p:cNvSpPr/>
          <p:nvPr/>
        </p:nvSpPr>
        <p:spPr>
          <a:xfrm>
            <a:off x="1019014" y="334643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7B8516C-8DD4-4A46-AA16-8799DEB39D0A}"/>
              </a:ext>
            </a:extLst>
          </p:cNvPr>
          <p:cNvSpPr/>
          <p:nvPr/>
        </p:nvSpPr>
        <p:spPr>
          <a:xfrm>
            <a:off x="4217090" y="2213544"/>
            <a:ext cx="7974910" cy="284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FB71C9B-67E2-B641-ADC4-03EC25C3D82C}"/>
              </a:ext>
            </a:extLst>
          </p:cNvPr>
          <p:cNvSpPr/>
          <p:nvPr/>
        </p:nvSpPr>
        <p:spPr>
          <a:xfrm>
            <a:off x="1865460" y="1861511"/>
            <a:ext cx="3502932" cy="3502930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7B7E04-40B2-9845-874B-C1FE578743DE}"/>
              </a:ext>
            </a:extLst>
          </p:cNvPr>
          <p:cNvSpPr txBox="1"/>
          <p:nvPr/>
        </p:nvSpPr>
        <p:spPr>
          <a:xfrm>
            <a:off x="2668633" y="2849364"/>
            <a:ext cx="1896586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01</a:t>
            </a:r>
            <a:endParaRPr lang="zh-CN" altLang="en-US" sz="96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862C5474-4D39-E24A-B2EB-1F2BD3BDA19B}"/>
              </a:ext>
            </a:extLst>
          </p:cNvPr>
          <p:cNvSpPr txBox="1"/>
          <p:nvPr/>
        </p:nvSpPr>
        <p:spPr>
          <a:xfrm>
            <a:off x="5917209" y="3228337"/>
            <a:ext cx="281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Dubbo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 是什么</a:t>
            </a:r>
          </a:p>
        </p:txBody>
      </p:sp>
    </p:spTree>
    <p:extLst>
      <p:ext uri="{BB962C8B-B14F-4D97-AF65-F5344CB8AC3E}">
        <p14:creationId xmlns:p14="http://schemas.microsoft.com/office/powerpoint/2010/main" val="1559761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Triple 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流式通信（基于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Hessian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）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E18AD9A6-D1BF-69C0-C5DF-2936572CB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0"/>
            <a:ext cx="10844283" cy="593460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5.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发起调用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注：使用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Triple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协议需要引入 </a:t>
            </a:r>
            <a:r>
              <a:rPr lang="en" altLang="zh-CN" sz="2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com.google.protobuf:protobuf-java</a:t>
            </a:r>
            <a:r>
              <a:rPr lang="en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3.20.1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依赖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AFE7C-AF07-C21A-2674-4A616A42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0" y="1381719"/>
            <a:ext cx="6492240" cy="4612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AE1070E-C098-158E-DC41-728757E3F141}"/>
              </a:ext>
            </a:extLst>
          </p:cNvPr>
          <p:cNvSpPr txBox="1"/>
          <p:nvPr/>
        </p:nvSpPr>
        <p:spPr>
          <a:xfrm>
            <a:off x="9879984" y="818151"/>
            <a:ext cx="15568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实现接口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84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32">
            <a:extLst>
              <a:ext uri="{FF2B5EF4-FFF2-40B4-BE49-F238E27FC236}">
                <a16:creationId xmlns:a16="http://schemas.microsoft.com/office/drawing/2014/main" id="{816E6148-F7E7-F84D-A819-D91565B164E1}"/>
              </a:ext>
            </a:extLst>
          </p:cNvPr>
          <p:cNvSpPr/>
          <p:nvPr/>
        </p:nvSpPr>
        <p:spPr>
          <a:xfrm>
            <a:off x="-236520" y="2978060"/>
            <a:ext cx="12650051" cy="991128"/>
          </a:xfrm>
          <a:custGeom>
            <a:avLst/>
            <a:gdLst>
              <a:gd name="connsiteX0" fmla="*/ 0 w 12651698"/>
              <a:gd name="connsiteY0" fmla="*/ 991257 h 991257"/>
              <a:gd name="connsiteX1" fmla="*/ 2248524 w 12651698"/>
              <a:gd name="connsiteY1" fmla="*/ 106837 h 991257"/>
              <a:gd name="connsiteX2" fmla="*/ 3717560 w 12651698"/>
              <a:gd name="connsiteY2" fmla="*/ 106837 h 991257"/>
              <a:gd name="connsiteX3" fmla="*/ 4796852 w 12651698"/>
              <a:gd name="connsiteY3" fmla="*/ 931296 h 991257"/>
              <a:gd name="connsiteX4" fmla="*/ 6475751 w 12651698"/>
              <a:gd name="connsiteY4" fmla="*/ 301709 h 991257"/>
              <a:gd name="connsiteX5" fmla="*/ 8604354 w 12651698"/>
              <a:gd name="connsiteY5" fmla="*/ 106837 h 991257"/>
              <a:gd name="connsiteX6" fmla="*/ 9623685 w 12651698"/>
              <a:gd name="connsiteY6" fmla="*/ 676463 h 991257"/>
              <a:gd name="connsiteX7" fmla="*/ 11287593 w 12651698"/>
              <a:gd name="connsiteY7" fmla="*/ 541552 h 991257"/>
              <a:gd name="connsiteX8" fmla="*/ 12651698 w 12651698"/>
              <a:gd name="connsiteY8" fmla="*/ 856345 h 99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1698" h="991257">
                <a:moveTo>
                  <a:pt x="0" y="991257"/>
                </a:moveTo>
                <a:cubicBezTo>
                  <a:pt x="814465" y="622748"/>
                  <a:pt x="1628931" y="254240"/>
                  <a:pt x="2248524" y="106837"/>
                </a:cubicBezTo>
                <a:cubicBezTo>
                  <a:pt x="2868117" y="-40566"/>
                  <a:pt x="3292839" y="-30573"/>
                  <a:pt x="3717560" y="106837"/>
                </a:cubicBezTo>
                <a:cubicBezTo>
                  <a:pt x="4142281" y="244247"/>
                  <a:pt x="4337154" y="898817"/>
                  <a:pt x="4796852" y="931296"/>
                </a:cubicBezTo>
                <a:cubicBezTo>
                  <a:pt x="5256550" y="963775"/>
                  <a:pt x="5841167" y="439119"/>
                  <a:pt x="6475751" y="301709"/>
                </a:cubicBezTo>
                <a:cubicBezTo>
                  <a:pt x="7110335" y="164299"/>
                  <a:pt x="8079698" y="44378"/>
                  <a:pt x="8604354" y="106837"/>
                </a:cubicBezTo>
                <a:cubicBezTo>
                  <a:pt x="9129010" y="169296"/>
                  <a:pt x="9176479" y="604010"/>
                  <a:pt x="9623685" y="676463"/>
                </a:cubicBezTo>
                <a:cubicBezTo>
                  <a:pt x="10070892" y="748915"/>
                  <a:pt x="10782924" y="511572"/>
                  <a:pt x="11287593" y="541552"/>
                </a:cubicBezTo>
                <a:cubicBezTo>
                  <a:pt x="11792262" y="571532"/>
                  <a:pt x="12421849" y="808876"/>
                  <a:pt x="12651698" y="856345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0" name="任意多边形 33">
            <a:extLst>
              <a:ext uri="{FF2B5EF4-FFF2-40B4-BE49-F238E27FC236}">
                <a16:creationId xmlns:a16="http://schemas.microsoft.com/office/drawing/2014/main" id="{2FF4CA23-AF38-8948-A3D0-505AD3604974}"/>
              </a:ext>
            </a:extLst>
          </p:cNvPr>
          <p:cNvSpPr/>
          <p:nvPr/>
        </p:nvSpPr>
        <p:spPr>
          <a:xfrm>
            <a:off x="-298971" y="3151275"/>
            <a:ext cx="12635063" cy="782104"/>
          </a:xfrm>
          <a:custGeom>
            <a:avLst/>
            <a:gdLst>
              <a:gd name="connsiteX0" fmla="*/ 0 w 12636708"/>
              <a:gd name="connsiteY0" fmla="*/ 0 h 782206"/>
              <a:gd name="connsiteX1" fmla="*/ 1454046 w 12636708"/>
              <a:gd name="connsiteY1" fmla="*/ 749508 h 782206"/>
              <a:gd name="connsiteX2" fmla="*/ 4497049 w 12636708"/>
              <a:gd name="connsiteY2" fmla="*/ 449704 h 782206"/>
              <a:gd name="connsiteX3" fmla="*/ 7195278 w 12636708"/>
              <a:gd name="connsiteY3" fmla="*/ 779488 h 782206"/>
              <a:gd name="connsiteX4" fmla="*/ 9488773 w 12636708"/>
              <a:gd name="connsiteY4" fmla="*/ 224852 h 782206"/>
              <a:gd name="connsiteX5" fmla="*/ 12636708 w 12636708"/>
              <a:gd name="connsiteY5" fmla="*/ 764498 h 78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708" h="782206">
                <a:moveTo>
                  <a:pt x="0" y="0"/>
                </a:moveTo>
                <a:cubicBezTo>
                  <a:pt x="352269" y="337278"/>
                  <a:pt x="704538" y="674557"/>
                  <a:pt x="1454046" y="749508"/>
                </a:cubicBezTo>
                <a:cubicBezTo>
                  <a:pt x="2203554" y="824459"/>
                  <a:pt x="3540177" y="444707"/>
                  <a:pt x="4497049" y="449704"/>
                </a:cubicBezTo>
                <a:cubicBezTo>
                  <a:pt x="5453921" y="454701"/>
                  <a:pt x="6363324" y="816963"/>
                  <a:pt x="7195278" y="779488"/>
                </a:cubicBezTo>
                <a:cubicBezTo>
                  <a:pt x="8027232" y="742013"/>
                  <a:pt x="8581868" y="227350"/>
                  <a:pt x="9488773" y="224852"/>
                </a:cubicBezTo>
                <a:cubicBezTo>
                  <a:pt x="10395678" y="222354"/>
                  <a:pt x="11516193" y="493426"/>
                  <a:pt x="12636708" y="764498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1" name="任意多边形 35">
            <a:extLst>
              <a:ext uri="{FF2B5EF4-FFF2-40B4-BE49-F238E27FC236}">
                <a16:creationId xmlns:a16="http://schemas.microsoft.com/office/drawing/2014/main" id="{59CA0323-F71B-7643-B1F1-017272A46301}"/>
              </a:ext>
            </a:extLst>
          </p:cNvPr>
          <p:cNvSpPr/>
          <p:nvPr/>
        </p:nvSpPr>
        <p:spPr>
          <a:xfrm>
            <a:off x="-373911" y="3034652"/>
            <a:ext cx="12874874" cy="1053062"/>
          </a:xfrm>
          <a:custGeom>
            <a:avLst/>
            <a:gdLst>
              <a:gd name="connsiteX0" fmla="*/ 0 w 12876551"/>
              <a:gd name="connsiteY0" fmla="*/ 266541 h 1053199"/>
              <a:gd name="connsiteX1" fmla="*/ 1558977 w 12876551"/>
              <a:gd name="connsiteY1" fmla="*/ 1016049 h 1053199"/>
              <a:gd name="connsiteX2" fmla="*/ 3807502 w 12876551"/>
              <a:gd name="connsiteY2" fmla="*/ 296522 h 1053199"/>
              <a:gd name="connsiteX3" fmla="*/ 5906124 w 12876551"/>
              <a:gd name="connsiteY3" fmla="*/ 476403 h 1053199"/>
              <a:gd name="connsiteX4" fmla="*/ 8049718 w 12876551"/>
              <a:gd name="connsiteY4" fmla="*/ 11708 h 1053199"/>
              <a:gd name="connsiteX5" fmla="*/ 9578715 w 12876551"/>
              <a:gd name="connsiteY5" fmla="*/ 1046030 h 1053199"/>
              <a:gd name="connsiteX6" fmla="*/ 11857220 w 12876551"/>
              <a:gd name="connsiteY6" fmla="*/ 491394 h 1053199"/>
              <a:gd name="connsiteX7" fmla="*/ 12876551 w 12876551"/>
              <a:gd name="connsiteY7" fmla="*/ 926108 h 10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76551" h="1053199">
                <a:moveTo>
                  <a:pt x="0" y="266541"/>
                </a:moveTo>
                <a:cubicBezTo>
                  <a:pt x="462196" y="638796"/>
                  <a:pt x="924393" y="1011052"/>
                  <a:pt x="1558977" y="1016049"/>
                </a:cubicBezTo>
                <a:cubicBezTo>
                  <a:pt x="2193561" y="1021046"/>
                  <a:pt x="3082978" y="386463"/>
                  <a:pt x="3807502" y="296522"/>
                </a:cubicBezTo>
                <a:cubicBezTo>
                  <a:pt x="4532026" y="206581"/>
                  <a:pt x="5199088" y="523872"/>
                  <a:pt x="5906124" y="476403"/>
                </a:cubicBezTo>
                <a:cubicBezTo>
                  <a:pt x="6613160" y="428934"/>
                  <a:pt x="7437620" y="-83230"/>
                  <a:pt x="8049718" y="11708"/>
                </a:cubicBezTo>
                <a:cubicBezTo>
                  <a:pt x="8661816" y="106646"/>
                  <a:pt x="8944131" y="966082"/>
                  <a:pt x="9578715" y="1046030"/>
                </a:cubicBezTo>
                <a:cubicBezTo>
                  <a:pt x="10213299" y="1125978"/>
                  <a:pt x="11307581" y="511381"/>
                  <a:pt x="11857220" y="491394"/>
                </a:cubicBezTo>
                <a:cubicBezTo>
                  <a:pt x="12406859" y="471407"/>
                  <a:pt x="12641705" y="698757"/>
                  <a:pt x="12876551" y="926108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2" name="任意多边形 36">
            <a:extLst>
              <a:ext uri="{FF2B5EF4-FFF2-40B4-BE49-F238E27FC236}">
                <a16:creationId xmlns:a16="http://schemas.microsoft.com/office/drawing/2014/main" id="{D15266D0-FB58-794E-90A5-32DB1E049BA5}"/>
              </a:ext>
            </a:extLst>
          </p:cNvPr>
          <p:cNvSpPr/>
          <p:nvPr/>
        </p:nvSpPr>
        <p:spPr>
          <a:xfrm>
            <a:off x="-224029" y="2791560"/>
            <a:ext cx="12635063" cy="1186730"/>
          </a:xfrm>
          <a:custGeom>
            <a:avLst/>
            <a:gdLst>
              <a:gd name="connsiteX0" fmla="*/ 0 w 12636708"/>
              <a:gd name="connsiteY0" fmla="*/ 0 h 1186885"/>
              <a:gd name="connsiteX1" fmla="*/ 2023672 w 12636708"/>
              <a:gd name="connsiteY1" fmla="*/ 614596 h 1186885"/>
              <a:gd name="connsiteX2" fmla="*/ 4002373 w 12636708"/>
              <a:gd name="connsiteY2" fmla="*/ 419724 h 1186885"/>
              <a:gd name="connsiteX3" fmla="*/ 6175947 w 12636708"/>
              <a:gd name="connsiteY3" fmla="*/ 1184223 h 1186885"/>
              <a:gd name="connsiteX4" fmla="*/ 8424472 w 12636708"/>
              <a:gd name="connsiteY4" fmla="*/ 689547 h 1186885"/>
              <a:gd name="connsiteX5" fmla="*/ 9473783 w 12636708"/>
              <a:gd name="connsiteY5" fmla="*/ 1184223 h 1186885"/>
              <a:gd name="connsiteX6" fmla="*/ 11782268 w 12636708"/>
              <a:gd name="connsiteY6" fmla="*/ 689547 h 1186885"/>
              <a:gd name="connsiteX7" fmla="*/ 12636708 w 12636708"/>
              <a:gd name="connsiteY7" fmla="*/ 899409 h 11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708" h="1186885">
                <a:moveTo>
                  <a:pt x="0" y="0"/>
                </a:moveTo>
                <a:cubicBezTo>
                  <a:pt x="678305" y="272321"/>
                  <a:pt x="1356610" y="544642"/>
                  <a:pt x="2023672" y="614596"/>
                </a:cubicBezTo>
                <a:cubicBezTo>
                  <a:pt x="2690734" y="684550"/>
                  <a:pt x="3310327" y="324786"/>
                  <a:pt x="4002373" y="419724"/>
                </a:cubicBezTo>
                <a:cubicBezTo>
                  <a:pt x="4694419" y="514662"/>
                  <a:pt x="5438931" y="1139253"/>
                  <a:pt x="6175947" y="1184223"/>
                </a:cubicBezTo>
                <a:cubicBezTo>
                  <a:pt x="6912963" y="1229193"/>
                  <a:pt x="7874833" y="689547"/>
                  <a:pt x="8424472" y="689547"/>
                </a:cubicBezTo>
                <a:cubicBezTo>
                  <a:pt x="8974111" y="689547"/>
                  <a:pt x="8914150" y="1184223"/>
                  <a:pt x="9473783" y="1184223"/>
                </a:cubicBezTo>
                <a:cubicBezTo>
                  <a:pt x="10033416" y="1184223"/>
                  <a:pt x="11255114" y="737016"/>
                  <a:pt x="11782268" y="689547"/>
                </a:cubicBezTo>
                <a:cubicBezTo>
                  <a:pt x="12309422" y="642078"/>
                  <a:pt x="12491803" y="856937"/>
                  <a:pt x="12636708" y="899409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3" name="任意多边形 37">
            <a:extLst>
              <a:ext uri="{FF2B5EF4-FFF2-40B4-BE49-F238E27FC236}">
                <a16:creationId xmlns:a16="http://schemas.microsoft.com/office/drawing/2014/main" id="{C4795FDD-23E6-9949-B82F-C7FF2286C6E2}"/>
              </a:ext>
            </a:extLst>
          </p:cNvPr>
          <p:cNvSpPr/>
          <p:nvPr/>
        </p:nvSpPr>
        <p:spPr>
          <a:xfrm>
            <a:off x="-313959" y="3067590"/>
            <a:ext cx="12665039" cy="1133208"/>
          </a:xfrm>
          <a:custGeom>
            <a:avLst/>
            <a:gdLst>
              <a:gd name="connsiteX0" fmla="*/ 0 w 12666688"/>
              <a:gd name="connsiteY0" fmla="*/ 773243 h 1133356"/>
              <a:gd name="connsiteX1" fmla="*/ 1484026 w 12666688"/>
              <a:gd name="connsiteY1" fmla="*/ 1013086 h 1133356"/>
              <a:gd name="connsiteX2" fmla="*/ 3522688 w 12666688"/>
              <a:gd name="connsiteY2" fmla="*/ 278568 h 1133356"/>
              <a:gd name="connsiteX3" fmla="*/ 4736891 w 12666688"/>
              <a:gd name="connsiteY3" fmla="*/ 1133007 h 1133356"/>
              <a:gd name="connsiteX4" fmla="*/ 6685613 w 12666688"/>
              <a:gd name="connsiteY4" fmla="*/ 383499 h 1133356"/>
              <a:gd name="connsiteX5" fmla="*/ 8514413 w 12666688"/>
              <a:gd name="connsiteY5" fmla="*/ 398489 h 1133356"/>
              <a:gd name="connsiteX6" fmla="*/ 10118360 w 12666688"/>
              <a:gd name="connsiteY6" fmla="*/ 8745 h 1133356"/>
              <a:gd name="connsiteX7" fmla="*/ 11332563 w 12666688"/>
              <a:gd name="connsiteY7" fmla="*/ 833204 h 1133356"/>
              <a:gd name="connsiteX8" fmla="*/ 12666688 w 12666688"/>
              <a:gd name="connsiteY8" fmla="*/ 533400 h 113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688" h="1133356">
                <a:moveTo>
                  <a:pt x="0" y="773243"/>
                </a:moveTo>
                <a:cubicBezTo>
                  <a:pt x="448455" y="934387"/>
                  <a:pt x="896911" y="1095532"/>
                  <a:pt x="1484026" y="1013086"/>
                </a:cubicBezTo>
                <a:cubicBezTo>
                  <a:pt x="2071141" y="930640"/>
                  <a:pt x="2980544" y="258581"/>
                  <a:pt x="3522688" y="278568"/>
                </a:cubicBezTo>
                <a:cubicBezTo>
                  <a:pt x="4064832" y="298555"/>
                  <a:pt x="4209737" y="1115519"/>
                  <a:pt x="4736891" y="1133007"/>
                </a:cubicBezTo>
                <a:cubicBezTo>
                  <a:pt x="5264045" y="1150495"/>
                  <a:pt x="6056026" y="505919"/>
                  <a:pt x="6685613" y="383499"/>
                </a:cubicBezTo>
                <a:cubicBezTo>
                  <a:pt x="7315200" y="261079"/>
                  <a:pt x="7942289" y="460948"/>
                  <a:pt x="8514413" y="398489"/>
                </a:cubicBezTo>
                <a:cubicBezTo>
                  <a:pt x="9086538" y="336030"/>
                  <a:pt x="9648668" y="-63708"/>
                  <a:pt x="10118360" y="8745"/>
                </a:cubicBezTo>
                <a:cubicBezTo>
                  <a:pt x="10588052" y="81198"/>
                  <a:pt x="10907842" y="745762"/>
                  <a:pt x="11332563" y="833204"/>
                </a:cubicBezTo>
                <a:cubicBezTo>
                  <a:pt x="11757284" y="920646"/>
                  <a:pt x="12211986" y="727023"/>
                  <a:pt x="12666688" y="533400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B65E709-B346-AB4A-A819-CDA42D9A20B0}"/>
              </a:ext>
            </a:extLst>
          </p:cNvPr>
          <p:cNvSpPr/>
          <p:nvPr/>
        </p:nvSpPr>
        <p:spPr>
          <a:xfrm>
            <a:off x="3566940" y="4174063"/>
            <a:ext cx="99972" cy="9997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580213-9362-CF4D-A385-316A95C76BD8}"/>
              </a:ext>
            </a:extLst>
          </p:cNvPr>
          <p:cNvSpPr/>
          <p:nvPr/>
        </p:nvSpPr>
        <p:spPr>
          <a:xfrm>
            <a:off x="2962977" y="319405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02AC65-4259-DE4C-BE3A-B9168FFA204E}"/>
              </a:ext>
            </a:extLst>
          </p:cNvPr>
          <p:cNvSpPr/>
          <p:nvPr/>
        </p:nvSpPr>
        <p:spPr>
          <a:xfrm>
            <a:off x="1019014" y="334643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7B8516C-8DD4-4A46-AA16-8799DEB39D0A}"/>
              </a:ext>
            </a:extLst>
          </p:cNvPr>
          <p:cNvSpPr/>
          <p:nvPr/>
        </p:nvSpPr>
        <p:spPr>
          <a:xfrm>
            <a:off x="4217090" y="2213544"/>
            <a:ext cx="7974910" cy="284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FB71C9B-67E2-B641-ADC4-03EC25C3D82C}"/>
              </a:ext>
            </a:extLst>
          </p:cNvPr>
          <p:cNvSpPr/>
          <p:nvPr/>
        </p:nvSpPr>
        <p:spPr>
          <a:xfrm>
            <a:off x="1865460" y="1861511"/>
            <a:ext cx="3502932" cy="3502930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7B7E04-40B2-9845-874B-C1FE578743DE}"/>
              </a:ext>
            </a:extLst>
          </p:cNvPr>
          <p:cNvSpPr txBox="1"/>
          <p:nvPr/>
        </p:nvSpPr>
        <p:spPr>
          <a:xfrm>
            <a:off x="2668633" y="2849364"/>
            <a:ext cx="1896586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03</a:t>
            </a:r>
            <a:endParaRPr lang="zh-CN" altLang="en-US" sz="96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862C5474-4D39-E24A-B2EB-1F2BD3BDA19B}"/>
              </a:ext>
            </a:extLst>
          </p:cNvPr>
          <p:cNvSpPr txBox="1"/>
          <p:nvPr/>
        </p:nvSpPr>
        <p:spPr>
          <a:xfrm>
            <a:off x="5917209" y="3228337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应用级服务发现</a:t>
            </a:r>
          </a:p>
        </p:txBody>
      </p:sp>
    </p:spTree>
    <p:extLst>
      <p:ext uri="{BB962C8B-B14F-4D97-AF65-F5344CB8AC3E}">
        <p14:creationId xmlns:p14="http://schemas.microsoft.com/office/powerpoint/2010/main" val="76827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应用级服务发现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35921F-7946-0DD7-C0F0-55B873E92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98" y="1356633"/>
            <a:ext cx="10120604" cy="474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12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应用级服务发现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grpSp>
        <p:nvGrpSpPr>
          <p:cNvPr id="21" name="Group 48">
            <a:extLst>
              <a:ext uri="{FF2B5EF4-FFF2-40B4-BE49-F238E27FC236}">
                <a16:creationId xmlns:a16="http://schemas.microsoft.com/office/drawing/2014/main" id="{5789BAC0-DB4F-A5AF-01D2-9B9A22AB0885}"/>
              </a:ext>
            </a:extLst>
          </p:cNvPr>
          <p:cNvGrpSpPr/>
          <p:nvPr/>
        </p:nvGrpSpPr>
        <p:grpSpPr>
          <a:xfrm>
            <a:off x="2062190" y="1234440"/>
            <a:ext cx="7253259" cy="4838542"/>
            <a:chOff x="1437867" y="8256892"/>
            <a:chExt cx="8868481" cy="5203885"/>
          </a:xfrm>
        </p:grpSpPr>
        <p:sp>
          <p:nvSpPr>
            <p:cNvPr id="22" name="Rectangle 149">
              <a:extLst>
                <a:ext uri="{FF2B5EF4-FFF2-40B4-BE49-F238E27FC236}">
                  <a16:creationId xmlns:a16="http://schemas.microsoft.com/office/drawing/2014/main" id="{775F9ED9-06B4-B739-0F4C-E37E35F70A65}"/>
                </a:ext>
              </a:extLst>
            </p:cNvPr>
            <p:cNvSpPr/>
            <p:nvPr/>
          </p:nvSpPr>
          <p:spPr>
            <a:xfrm flipH="1">
              <a:off x="1479968" y="10979542"/>
              <a:ext cx="8826379" cy="2481235"/>
            </a:xfrm>
            <a:prstGeom prst="rect">
              <a:avLst/>
            </a:prstGeom>
            <a:solidFill>
              <a:srgbClr val="DFE3E5"/>
            </a:solidFill>
            <a:ln w="19050" cap="flat" cmpd="sng" algn="ctr">
              <a:solidFill>
                <a:srgbClr val="212374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134">
              <a:extLst>
                <a:ext uri="{FF2B5EF4-FFF2-40B4-BE49-F238E27FC236}">
                  <a16:creationId xmlns:a16="http://schemas.microsoft.com/office/drawing/2014/main" id="{2C658EBD-5C29-523A-DB56-ABB9319D0F20}"/>
                </a:ext>
              </a:extLst>
            </p:cNvPr>
            <p:cNvSpPr/>
            <p:nvPr/>
          </p:nvSpPr>
          <p:spPr>
            <a:xfrm flipH="1">
              <a:off x="1479969" y="8256892"/>
              <a:ext cx="8826379" cy="2481235"/>
            </a:xfrm>
            <a:prstGeom prst="rect">
              <a:avLst/>
            </a:prstGeom>
            <a:solidFill>
              <a:srgbClr val="DFE3E5"/>
            </a:solidFill>
            <a:ln w="19050" cap="flat" cmpd="sng" algn="ctr">
              <a:solidFill>
                <a:srgbClr val="212374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95">
              <a:extLst>
                <a:ext uri="{FF2B5EF4-FFF2-40B4-BE49-F238E27FC236}">
                  <a16:creationId xmlns:a16="http://schemas.microsoft.com/office/drawing/2014/main" id="{5ACA1F10-AA85-09ED-004C-97B2B5BEBABA}"/>
                </a:ext>
              </a:extLst>
            </p:cNvPr>
            <p:cNvSpPr/>
            <p:nvPr/>
          </p:nvSpPr>
          <p:spPr>
            <a:xfrm>
              <a:off x="4926924" y="8405958"/>
              <a:ext cx="1999730" cy="1063686"/>
            </a:xfrm>
            <a:prstGeom prst="roundRect">
              <a:avLst/>
            </a:prstGeom>
            <a:solidFill>
              <a:srgbClr val="4A48D4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注册中心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5" name="Rounded Rectangle 96">
              <a:extLst>
                <a:ext uri="{FF2B5EF4-FFF2-40B4-BE49-F238E27FC236}">
                  <a16:creationId xmlns:a16="http://schemas.microsoft.com/office/drawing/2014/main" id="{DCDBE597-1C13-1C77-86F3-BAA7B0CE5E8C}"/>
                </a:ext>
              </a:extLst>
            </p:cNvPr>
            <p:cNvSpPr/>
            <p:nvPr/>
          </p:nvSpPr>
          <p:spPr>
            <a:xfrm>
              <a:off x="4954456" y="12226179"/>
              <a:ext cx="1999730" cy="1063686"/>
            </a:xfrm>
            <a:prstGeom prst="roundRect">
              <a:avLst/>
            </a:prstGeom>
            <a:solidFill>
              <a:srgbClr val="9D1F63"/>
            </a:solidFill>
            <a:ln w="317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元数据中心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6" name="Rounded Rectangle 97">
              <a:extLst>
                <a:ext uri="{FF2B5EF4-FFF2-40B4-BE49-F238E27FC236}">
                  <a16:creationId xmlns:a16="http://schemas.microsoft.com/office/drawing/2014/main" id="{CDCAA8E6-53A8-9D55-65FF-09D3C3DEB331}"/>
                </a:ext>
              </a:extLst>
            </p:cNvPr>
            <p:cNvSpPr/>
            <p:nvPr/>
          </p:nvSpPr>
          <p:spPr>
            <a:xfrm>
              <a:off x="2548190" y="10331754"/>
              <a:ext cx="1999730" cy="1063686"/>
            </a:xfrm>
            <a:prstGeom prst="roundRect">
              <a:avLst/>
            </a:prstGeom>
            <a:solidFill>
              <a:srgbClr val="DFE3E5"/>
            </a:solidFill>
            <a:ln w="31750" cap="flat" cmpd="sng" algn="ctr">
              <a:solidFill>
                <a:srgbClr val="A532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DUBBO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 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消费者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27" name="Rounded Rectangle 98">
              <a:extLst>
                <a:ext uri="{FF2B5EF4-FFF2-40B4-BE49-F238E27FC236}">
                  <a16:creationId xmlns:a16="http://schemas.microsoft.com/office/drawing/2014/main" id="{561C786F-6BF4-56FC-8D06-A489F5B4A4F0}"/>
                </a:ext>
              </a:extLst>
            </p:cNvPr>
            <p:cNvSpPr/>
            <p:nvPr/>
          </p:nvSpPr>
          <p:spPr>
            <a:xfrm>
              <a:off x="7309882" y="10324610"/>
              <a:ext cx="1999730" cy="1063686"/>
            </a:xfrm>
            <a:prstGeom prst="roundRect">
              <a:avLst/>
            </a:prstGeom>
            <a:solidFill>
              <a:srgbClr val="DFE3E5"/>
            </a:solidFill>
            <a:ln w="31750" cap="flat" cmpd="sng" algn="ctr">
              <a:solidFill>
                <a:srgbClr val="A532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DUBBO</a:t>
              </a: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 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提供者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cxnSp>
          <p:nvCxnSpPr>
            <p:cNvPr id="28" name="Straight Arrow Connector 99">
              <a:extLst>
                <a:ext uri="{FF2B5EF4-FFF2-40B4-BE49-F238E27FC236}">
                  <a16:creationId xmlns:a16="http://schemas.microsoft.com/office/drawing/2014/main" id="{CCECBF38-17BD-81B1-0744-9392DC8970BE}"/>
                </a:ext>
              </a:extLst>
            </p:cNvPr>
            <p:cNvCxnSpPr>
              <a:cxnSpLocks/>
              <a:stCxn id="27" idx="0"/>
              <a:endCxn id="24" idx="2"/>
            </p:cNvCxnSpPr>
            <p:nvPr/>
          </p:nvCxnSpPr>
          <p:spPr>
            <a:xfrm flipH="1" flipV="1">
              <a:off x="5926789" y="9469644"/>
              <a:ext cx="2382958" cy="854966"/>
            </a:xfrm>
            <a:prstGeom prst="straightConnector1">
              <a:avLst/>
            </a:prstGeom>
            <a:noFill/>
            <a:ln w="28575" cap="flat" cmpd="sng" algn="ctr">
              <a:solidFill>
                <a:srgbClr val="4A48D4"/>
              </a:solidFill>
              <a:prstDash val="sysDash"/>
              <a:headEnd type="none" w="med" len="med"/>
              <a:tailEnd type="arrow" w="lg" len="lg"/>
            </a:ln>
            <a:effectLst/>
          </p:spPr>
        </p:cxnSp>
        <p:cxnSp>
          <p:nvCxnSpPr>
            <p:cNvPr id="29" name="Straight Arrow Connector 102">
              <a:extLst>
                <a:ext uri="{FF2B5EF4-FFF2-40B4-BE49-F238E27FC236}">
                  <a16:creationId xmlns:a16="http://schemas.microsoft.com/office/drawing/2014/main" id="{CB45EC39-49BD-F22F-5D47-16315980143D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 flipH="1">
              <a:off x="3548055" y="9469644"/>
              <a:ext cx="2378734" cy="862110"/>
            </a:xfrm>
            <a:prstGeom prst="straightConnector1">
              <a:avLst/>
            </a:prstGeom>
            <a:noFill/>
            <a:ln w="28575" cap="flat" cmpd="sng" algn="ctr">
              <a:solidFill>
                <a:srgbClr val="4A48D4"/>
              </a:solidFill>
              <a:prstDash val="sysDash"/>
              <a:headEnd type="none" w="med" len="med"/>
              <a:tailEnd type="arrow" w="lg" len="lg"/>
            </a:ln>
            <a:effectLst/>
          </p:spPr>
        </p:cxnSp>
        <p:cxnSp>
          <p:nvCxnSpPr>
            <p:cNvPr id="30" name="Straight Arrow Connector 123">
              <a:extLst>
                <a:ext uri="{FF2B5EF4-FFF2-40B4-BE49-F238E27FC236}">
                  <a16:creationId xmlns:a16="http://schemas.microsoft.com/office/drawing/2014/main" id="{00BA7BFB-46F3-3F70-70DA-EC1B1EF02047}"/>
                </a:ext>
              </a:extLst>
            </p:cNvPr>
            <p:cNvCxnSpPr>
              <a:cxnSpLocks/>
              <a:stCxn id="27" idx="2"/>
              <a:endCxn id="25" idx="0"/>
            </p:cNvCxnSpPr>
            <p:nvPr/>
          </p:nvCxnSpPr>
          <p:spPr>
            <a:xfrm flipH="1">
              <a:off x="5954321" y="11388296"/>
              <a:ext cx="2355426" cy="837883"/>
            </a:xfrm>
            <a:prstGeom prst="straightConnector1">
              <a:avLst/>
            </a:prstGeom>
            <a:noFill/>
            <a:ln w="28575" cap="flat" cmpd="sng" algn="ctr">
              <a:solidFill>
                <a:srgbClr val="F79922"/>
              </a:solidFill>
              <a:prstDash val="sysDash"/>
              <a:headEnd type="none" w="med" len="med"/>
              <a:tailEnd type="arrow" w="lg" len="lg"/>
            </a:ln>
            <a:effectLst/>
          </p:spPr>
        </p:cxnSp>
        <p:cxnSp>
          <p:nvCxnSpPr>
            <p:cNvPr id="31" name="Straight Arrow Connector 132">
              <a:extLst>
                <a:ext uri="{FF2B5EF4-FFF2-40B4-BE49-F238E27FC236}">
                  <a16:creationId xmlns:a16="http://schemas.microsoft.com/office/drawing/2014/main" id="{C76EFF21-1FFB-7E87-80C4-C5BE44316BB0}"/>
                </a:ext>
              </a:extLst>
            </p:cNvPr>
            <p:cNvCxnSpPr>
              <a:cxnSpLocks/>
              <a:stCxn id="25" idx="0"/>
              <a:endCxn id="26" idx="2"/>
            </p:cNvCxnSpPr>
            <p:nvPr/>
          </p:nvCxnSpPr>
          <p:spPr>
            <a:xfrm flipH="1" flipV="1">
              <a:off x="3548055" y="11395440"/>
              <a:ext cx="2406266" cy="830739"/>
            </a:xfrm>
            <a:prstGeom prst="straightConnector1">
              <a:avLst/>
            </a:prstGeom>
            <a:noFill/>
            <a:ln w="28575" cap="flat" cmpd="sng" algn="ctr">
              <a:solidFill>
                <a:srgbClr val="F79922"/>
              </a:solidFill>
              <a:prstDash val="sysDash"/>
              <a:headEnd type="none" w="med" len="med"/>
              <a:tailEnd type="arrow" w="lg" len="lg"/>
            </a:ln>
            <a:effectLst/>
          </p:spPr>
        </p:cxnSp>
        <p:cxnSp>
          <p:nvCxnSpPr>
            <p:cNvPr id="32" name="Straight Arrow Connector 133">
              <a:extLst>
                <a:ext uri="{FF2B5EF4-FFF2-40B4-BE49-F238E27FC236}">
                  <a16:creationId xmlns:a16="http://schemas.microsoft.com/office/drawing/2014/main" id="{37075F3C-A0F8-880C-8233-05BAEE94DA6D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 flipV="1">
              <a:off x="4547920" y="10856453"/>
              <a:ext cx="2761962" cy="7144"/>
            </a:xfrm>
            <a:prstGeom prst="straightConnector1">
              <a:avLst/>
            </a:prstGeom>
            <a:noFill/>
            <a:ln w="28575" cap="flat" cmpd="sng" algn="ctr">
              <a:solidFill>
                <a:srgbClr val="A532A2"/>
              </a:solidFill>
              <a:prstDash val="solid"/>
              <a:tailEnd type="triangle" w="lg" len="lg"/>
            </a:ln>
            <a:effectLst/>
          </p:spPr>
        </p:cxnSp>
        <p:sp>
          <p:nvSpPr>
            <p:cNvPr id="33" name="Rectangle 47">
              <a:extLst>
                <a:ext uri="{FF2B5EF4-FFF2-40B4-BE49-F238E27FC236}">
                  <a16:creationId xmlns:a16="http://schemas.microsoft.com/office/drawing/2014/main" id="{730336EF-70E7-AC33-1817-0513CD1630BC}"/>
                </a:ext>
              </a:extLst>
            </p:cNvPr>
            <p:cNvSpPr/>
            <p:nvPr/>
          </p:nvSpPr>
          <p:spPr>
            <a:xfrm>
              <a:off x="1479292" y="8440649"/>
              <a:ext cx="1809356" cy="4241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应用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&lt;-&gt;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 实例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4" name="Rectangle 158">
              <a:extLst>
                <a:ext uri="{FF2B5EF4-FFF2-40B4-BE49-F238E27FC236}">
                  <a16:creationId xmlns:a16="http://schemas.microsoft.com/office/drawing/2014/main" id="{A6FC1E5B-719F-C549-6653-E26CBC9079F9}"/>
                </a:ext>
              </a:extLst>
            </p:cNvPr>
            <p:cNvSpPr/>
            <p:nvPr/>
          </p:nvSpPr>
          <p:spPr>
            <a:xfrm>
              <a:off x="1437867" y="12932267"/>
              <a:ext cx="1809356" cy="4241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接口 </a:t>
              </a: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&lt;-&gt;</a:t>
              </a: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  <a:cs typeface="Lato" panose="020F0502020204030203" pitchFamily="34" charset="0"/>
                </a:rPr>
                <a:t> 应用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5" name="文本框 94">
              <a:extLst>
                <a:ext uri="{FF2B5EF4-FFF2-40B4-BE49-F238E27FC236}">
                  <a16:creationId xmlns:a16="http://schemas.microsoft.com/office/drawing/2014/main" id="{AC3A730E-DD16-7525-8EAB-021A5C92BE0D}"/>
                </a:ext>
              </a:extLst>
            </p:cNvPr>
            <p:cNvSpPr txBox="1"/>
            <p:nvPr/>
          </p:nvSpPr>
          <p:spPr>
            <a:xfrm rot="20433514">
              <a:off x="3180694" y="9590581"/>
              <a:ext cx="2426672" cy="416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订阅</a:t>
              </a:r>
              <a:r>
                <a:rPr kumimoji="0" lang="zh-CN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“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应用 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-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 实例”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endParaRPr>
            </a:p>
          </p:txBody>
        </p:sp>
        <p:sp>
          <p:nvSpPr>
            <p:cNvPr id="36" name="文本框 94">
              <a:extLst>
                <a:ext uri="{FF2B5EF4-FFF2-40B4-BE49-F238E27FC236}">
                  <a16:creationId xmlns:a16="http://schemas.microsoft.com/office/drawing/2014/main" id="{70DEC9FB-9871-9802-8C39-A8B59D2FCD9A}"/>
                </a:ext>
              </a:extLst>
            </p:cNvPr>
            <p:cNvSpPr txBox="1"/>
            <p:nvPr/>
          </p:nvSpPr>
          <p:spPr>
            <a:xfrm rot="1212411">
              <a:off x="6226732" y="9591941"/>
              <a:ext cx="2426672" cy="416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注册</a:t>
              </a:r>
              <a:r>
                <a:rPr kumimoji="0" lang="zh-CN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“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应用 </a:t>
              </a: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-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 实例”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endParaRPr>
            </a:p>
          </p:txBody>
        </p:sp>
        <p:sp>
          <p:nvSpPr>
            <p:cNvPr id="37" name="文本框 94">
              <a:extLst>
                <a:ext uri="{FF2B5EF4-FFF2-40B4-BE49-F238E27FC236}">
                  <a16:creationId xmlns:a16="http://schemas.microsoft.com/office/drawing/2014/main" id="{E36CBC93-7A2E-3B6C-BD58-C8380DBDF7BC}"/>
                </a:ext>
              </a:extLst>
            </p:cNvPr>
            <p:cNvSpPr txBox="1"/>
            <p:nvPr/>
          </p:nvSpPr>
          <p:spPr>
            <a:xfrm rot="1122059">
              <a:off x="3219007" y="11697030"/>
              <a:ext cx="2426672" cy="416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x-none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读取</a:t>
              </a: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接口级元数据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endParaRPr>
            </a:p>
          </p:txBody>
        </p:sp>
        <p:sp>
          <p:nvSpPr>
            <p:cNvPr id="38" name="文本框 94">
              <a:extLst>
                <a:ext uri="{FF2B5EF4-FFF2-40B4-BE49-F238E27FC236}">
                  <a16:creationId xmlns:a16="http://schemas.microsoft.com/office/drawing/2014/main" id="{E7219687-F705-F3E4-FEA7-5B5D6513BE36}"/>
                </a:ext>
              </a:extLst>
            </p:cNvPr>
            <p:cNvSpPr txBox="1"/>
            <p:nvPr/>
          </p:nvSpPr>
          <p:spPr>
            <a:xfrm rot="20446166">
              <a:off x="6311952" y="11668970"/>
              <a:ext cx="2426672" cy="416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ingFang SC" panose="020B0400000000000000" pitchFamily="34" charset="-122"/>
                  <a:ea typeface="PingFang SC" panose="020B0400000000000000" pitchFamily="34" charset="-122"/>
                </a:rPr>
                <a:t>上报接口级元数据</a:t>
              </a:r>
              <a:endPara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496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应用级服务发现</a:t>
            </a:r>
            <a:endParaRPr kumimoji="1" lang="zh-CN" altLang="en-US" sz="3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grpSp>
        <p:nvGrpSpPr>
          <p:cNvPr id="39" name="Group 20">
            <a:extLst>
              <a:ext uri="{FF2B5EF4-FFF2-40B4-BE49-F238E27FC236}">
                <a16:creationId xmlns:a16="http://schemas.microsoft.com/office/drawing/2014/main" id="{86C82708-1F39-297E-D598-896EC3418947}"/>
              </a:ext>
            </a:extLst>
          </p:cNvPr>
          <p:cNvGrpSpPr/>
          <p:nvPr/>
        </p:nvGrpSpPr>
        <p:grpSpPr>
          <a:xfrm>
            <a:off x="430618" y="1958327"/>
            <a:ext cx="11330763" cy="2941346"/>
            <a:chOff x="509342" y="2975225"/>
            <a:chExt cx="23391333" cy="6072143"/>
          </a:xfrm>
        </p:grpSpPr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31B81CB3-F73A-B84D-0457-0E367E64167C}"/>
                </a:ext>
              </a:extLst>
            </p:cNvPr>
            <p:cNvGrpSpPr/>
            <p:nvPr/>
          </p:nvGrpSpPr>
          <p:grpSpPr>
            <a:xfrm>
              <a:off x="509342" y="3031890"/>
              <a:ext cx="10800000" cy="5958813"/>
              <a:chOff x="605682" y="4408129"/>
              <a:chExt cx="10800000" cy="5958813"/>
            </a:xfrm>
          </p:grpSpPr>
          <p:sp>
            <p:nvSpPr>
              <p:cNvPr id="74" name="Hexagon 108">
                <a:extLst>
                  <a:ext uri="{FF2B5EF4-FFF2-40B4-BE49-F238E27FC236}">
                    <a16:creationId xmlns:a16="http://schemas.microsoft.com/office/drawing/2014/main" id="{C20E8733-AC19-E549-5A62-0F6D377A7B2B}"/>
                  </a:ext>
                </a:extLst>
              </p:cNvPr>
              <p:cNvSpPr/>
              <p:nvPr/>
            </p:nvSpPr>
            <p:spPr>
              <a:xfrm>
                <a:off x="5217810" y="6743290"/>
                <a:ext cx="1546506" cy="125737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PROXY</a:t>
                </a:r>
                <a:endParaRPr lang="en-US" sz="6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75" name="Rounded Rectangle 109">
                <a:extLst>
                  <a:ext uri="{FF2B5EF4-FFF2-40B4-BE49-F238E27FC236}">
                    <a16:creationId xmlns:a16="http://schemas.microsoft.com/office/drawing/2014/main" id="{AD3D78E1-881C-CE67-8EEB-EB7A61C49281}"/>
                  </a:ext>
                </a:extLst>
              </p:cNvPr>
              <p:cNvSpPr/>
              <p:nvPr/>
            </p:nvSpPr>
            <p:spPr>
              <a:xfrm>
                <a:off x="9405952" y="5608360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SERVER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76" name="Rounded Rectangle 110">
                <a:extLst>
                  <a:ext uri="{FF2B5EF4-FFF2-40B4-BE49-F238E27FC236}">
                    <a16:creationId xmlns:a16="http://schemas.microsoft.com/office/drawing/2014/main" id="{5F77D422-9AD2-C7D0-D43B-0F7363055D40}"/>
                  </a:ext>
                </a:extLst>
              </p:cNvPr>
              <p:cNvSpPr/>
              <p:nvPr/>
            </p:nvSpPr>
            <p:spPr>
              <a:xfrm>
                <a:off x="5050796" y="9303256"/>
                <a:ext cx="1999730" cy="1063686"/>
              </a:xfrm>
              <a:prstGeom prst="roundRect">
                <a:avLst/>
              </a:prstGeom>
              <a:solidFill>
                <a:schemeClr val="accent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NON-DUBBO</a:t>
                </a:r>
              </a:p>
              <a:p>
                <a:pPr algn="ctr"/>
                <a:r>
                  <a:rPr lang="en-US" altLang="zh-CN" sz="6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REGISTRY</a:t>
                </a:r>
                <a:endParaRPr lang="en-US" sz="6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77" name="Rounded Rectangle 111">
                <a:extLst>
                  <a:ext uri="{FF2B5EF4-FFF2-40B4-BE49-F238E27FC236}">
                    <a16:creationId xmlns:a16="http://schemas.microsoft.com/office/drawing/2014/main" id="{15DCEDE5-3CD6-D619-142B-24838BF37C78}"/>
                  </a:ext>
                </a:extLst>
              </p:cNvPr>
              <p:cNvSpPr/>
              <p:nvPr/>
            </p:nvSpPr>
            <p:spPr>
              <a:xfrm>
                <a:off x="5050796" y="4408129"/>
                <a:ext cx="1999730" cy="1063686"/>
              </a:xfrm>
              <a:prstGeom prst="roundRect">
                <a:avLst/>
              </a:prstGeom>
              <a:solidFill>
                <a:schemeClr val="accent1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DUBBO</a:t>
                </a:r>
              </a:p>
              <a:p>
                <a:pPr algn="ctr"/>
                <a:r>
                  <a:rPr lang="en-US" altLang="zh-CN" sz="7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REGISTRY</a:t>
                </a:r>
                <a:endParaRPr lang="en-US" sz="7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78" name="Rounded Rectangle 112">
                <a:extLst>
                  <a:ext uri="{FF2B5EF4-FFF2-40B4-BE49-F238E27FC236}">
                    <a16:creationId xmlns:a16="http://schemas.microsoft.com/office/drawing/2014/main" id="{004EAB9E-FDD1-E3EA-35CB-9E0516DE3C4D}"/>
                  </a:ext>
                </a:extLst>
              </p:cNvPr>
              <p:cNvSpPr/>
              <p:nvPr/>
            </p:nvSpPr>
            <p:spPr>
              <a:xfrm>
                <a:off x="605682" y="5607035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DUBBO</a:t>
                </a:r>
              </a:p>
              <a:p>
                <a:pPr algn="ctr"/>
                <a:r>
                  <a:rPr 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CLIENT</a:t>
                </a:r>
              </a:p>
            </p:txBody>
          </p:sp>
          <p:cxnSp>
            <p:nvCxnSpPr>
              <p:cNvPr id="79" name="Elbow Connector 113">
                <a:extLst>
                  <a:ext uri="{FF2B5EF4-FFF2-40B4-BE49-F238E27FC236}">
                    <a16:creationId xmlns:a16="http://schemas.microsoft.com/office/drawing/2014/main" id="{AF32FDCC-4183-A402-904B-A2AA1CFDE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6309" y="4925312"/>
                <a:ext cx="3382190" cy="647494"/>
              </a:xfrm>
              <a:prstGeom prst="bentConnector3">
                <a:avLst>
                  <a:gd name="adj1" fmla="val 102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114">
                <a:extLst>
                  <a:ext uri="{FF2B5EF4-FFF2-40B4-BE49-F238E27FC236}">
                    <a16:creationId xmlns:a16="http://schemas.microsoft.com/office/drawing/2014/main" id="{DF8286F3-7FD7-43C2-4ED4-87835D25BAC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2822" y="4939973"/>
                <a:ext cx="3262995" cy="650525"/>
              </a:xfrm>
              <a:prstGeom prst="bentConnector3">
                <a:avLst>
                  <a:gd name="adj1" fmla="val 160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115">
                <a:extLst>
                  <a:ext uri="{FF2B5EF4-FFF2-40B4-BE49-F238E27FC236}">
                    <a16:creationId xmlns:a16="http://schemas.microsoft.com/office/drawing/2014/main" id="{A3F113C3-E0E3-C378-B3D8-49DDA1682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4104" y="5963945"/>
                <a:ext cx="6588498" cy="0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116">
                <a:extLst>
                  <a:ext uri="{FF2B5EF4-FFF2-40B4-BE49-F238E27FC236}">
                    <a16:creationId xmlns:a16="http://schemas.microsoft.com/office/drawing/2014/main" id="{1F91BBC7-2C80-E4A3-B830-96C76ACD1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7828" y="8799888"/>
                <a:ext cx="6590602" cy="0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117">
                <a:extLst>
                  <a:ext uri="{FF2B5EF4-FFF2-40B4-BE49-F238E27FC236}">
                    <a16:creationId xmlns:a16="http://schemas.microsoft.com/office/drawing/2014/main" id="{C951C3AB-A4FC-43EC-CA92-636F21305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7867" y="6126016"/>
                <a:ext cx="2527233" cy="926782"/>
              </a:xfrm>
              <a:prstGeom prst="bentConnector3">
                <a:avLst>
                  <a:gd name="adj1" fmla="val 53788"/>
                </a:avLst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118">
                <a:extLst>
                  <a:ext uri="{FF2B5EF4-FFF2-40B4-BE49-F238E27FC236}">
                    <a16:creationId xmlns:a16="http://schemas.microsoft.com/office/drawing/2014/main" id="{47570855-3F92-A713-5E45-C4B4217B8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4104" y="6271217"/>
                <a:ext cx="2401923" cy="966082"/>
              </a:xfrm>
              <a:prstGeom prst="bentConnector3">
                <a:avLst/>
              </a:prstGeom>
              <a:ln w="28575">
                <a:solidFill>
                  <a:schemeClr val="accent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119">
                <a:extLst>
                  <a:ext uri="{FF2B5EF4-FFF2-40B4-BE49-F238E27FC236}">
                    <a16:creationId xmlns:a16="http://schemas.microsoft.com/office/drawing/2014/main" id="{A20678A8-FE3F-6E2C-EDFB-9CFDF8CD09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1607" y="6123979"/>
                <a:ext cx="2505273" cy="966396"/>
              </a:xfrm>
              <a:prstGeom prst="bentConnector3">
                <a:avLst>
                  <a:gd name="adj1" fmla="val 47045"/>
                </a:avLst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120">
                <a:extLst>
                  <a:ext uri="{FF2B5EF4-FFF2-40B4-BE49-F238E27FC236}">
                    <a16:creationId xmlns:a16="http://schemas.microsoft.com/office/drawing/2014/main" id="{78C0D49A-DA37-7A66-0948-46A2619DF3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0679" y="6271217"/>
                <a:ext cx="2401923" cy="966082"/>
              </a:xfrm>
              <a:prstGeom prst="bentConnector3">
                <a:avLst/>
              </a:prstGeom>
              <a:ln w="28575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7">
                <a:extLst>
                  <a:ext uri="{FF2B5EF4-FFF2-40B4-BE49-F238E27FC236}">
                    <a16:creationId xmlns:a16="http://schemas.microsoft.com/office/drawing/2014/main" id="{ACE6560B-AC89-CA52-BC9C-AE31161D354B}"/>
                  </a:ext>
                </a:extLst>
              </p:cNvPr>
              <p:cNvGrpSpPr/>
              <p:nvPr/>
            </p:nvGrpSpPr>
            <p:grpSpPr>
              <a:xfrm>
                <a:off x="6186804" y="5784765"/>
                <a:ext cx="863724" cy="353521"/>
                <a:chOff x="6187118" y="5825379"/>
                <a:chExt cx="863724" cy="353521"/>
              </a:xfrm>
            </p:grpSpPr>
            <p:sp>
              <p:nvSpPr>
                <p:cNvPr id="112" name="TextBox 147">
                  <a:extLst>
                    <a:ext uri="{FF2B5EF4-FFF2-40B4-BE49-F238E27FC236}">
                      <a16:creationId xmlns:a16="http://schemas.microsoft.com/office/drawing/2014/main" id="{C5D41490-4074-18B9-4558-A14E3A1EB7E9}"/>
                    </a:ext>
                  </a:extLst>
                </p:cNvPr>
                <p:cNvSpPr txBox="1"/>
                <p:nvPr/>
              </p:nvSpPr>
              <p:spPr>
                <a:xfrm>
                  <a:off x="6204802" y="5825381"/>
                  <a:ext cx="796961" cy="329196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113" name="Double Brace 148">
                  <a:extLst>
                    <a:ext uri="{FF2B5EF4-FFF2-40B4-BE49-F238E27FC236}">
                      <a16:creationId xmlns:a16="http://schemas.microsoft.com/office/drawing/2014/main" id="{E6DE2CA5-449E-6052-319C-6A76A4D4B223}"/>
                    </a:ext>
                  </a:extLst>
                </p:cNvPr>
                <p:cNvSpPr/>
                <p:nvPr/>
              </p:nvSpPr>
              <p:spPr>
                <a:xfrm>
                  <a:off x="6187118" y="5825379"/>
                  <a:ext cx="863724" cy="353521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cxnSp>
            <p:nvCxnSpPr>
              <p:cNvPr id="88" name="Elbow Connector 122">
                <a:extLst>
                  <a:ext uri="{FF2B5EF4-FFF2-40B4-BE49-F238E27FC236}">
                    <a16:creationId xmlns:a16="http://schemas.microsoft.com/office/drawing/2014/main" id="{4696C8C3-DA0C-834D-5C7D-D647F5B2558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142822" y="9159172"/>
                <a:ext cx="3262995" cy="650525"/>
              </a:xfrm>
              <a:prstGeom prst="bentConnector3">
                <a:avLst>
                  <a:gd name="adj1" fmla="val 160"/>
                </a:avLst>
              </a:prstGeom>
              <a:ln w="28575">
                <a:prstDash val="sysDash"/>
                <a:headEnd type="none"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5">
                <a:extLst>
                  <a:ext uri="{FF2B5EF4-FFF2-40B4-BE49-F238E27FC236}">
                    <a16:creationId xmlns:a16="http://schemas.microsoft.com/office/drawing/2014/main" id="{5DEEF252-A964-91B4-3410-91968C15F018}"/>
                  </a:ext>
                </a:extLst>
              </p:cNvPr>
              <p:cNvGrpSpPr/>
              <p:nvPr/>
            </p:nvGrpSpPr>
            <p:grpSpPr>
              <a:xfrm>
                <a:off x="3064266" y="6080288"/>
                <a:ext cx="568800" cy="308933"/>
                <a:chOff x="3061433" y="6038503"/>
                <a:chExt cx="568800" cy="308933"/>
              </a:xfrm>
            </p:grpSpPr>
            <p:sp>
              <p:nvSpPr>
                <p:cNvPr id="110" name="TextBox 145">
                  <a:extLst>
                    <a:ext uri="{FF2B5EF4-FFF2-40B4-BE49-F238E27FC236}">
                      <a16:creationId xmlns:a16="http://schemas.microsoft.com/office/drawing/2014/main" id="{2C248042-AB40-2A25-AF9F-F9E52F39C817}"/>
                    </a:ext>
                  </a:extLst>
                </p:cNvPr>
                <p:cNvSpPr txBox="1"/>
                <p:nvPr/>
              </p:nvSpPr>
              <p:spPr>
                <a:xfrm>
                  <a:off x="3063623" y="6038503"/>
                  <a:ext cx="564421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111" name="Double Brace 146">
                  <a:extLst>
                    <a:ext uri="{FF2B5EF4-FFF2-40B4-BE49-F238E27FC236}">
                      <a16:creationId xmlns:a16="http://schemas.microsoft.com/office/drawing/2014/main" id="{71911376-97D2-308B-28B2-40FC46192CC3}"/>
                    </a:ext>
                  </a:extLst>
                </p:cNvPr>
                <p:cNvSpPr/>
                <p:nvPr/>
              </p:nvSpPr>
              <p:spPr>
                <a:xfrm>
                  <a:off x="3061433" y="6067060"/>
                  <a:ext cx="568800" cy="204496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cxnSp>
            <p:nvCxnSpPr>
              <p:cNvPr id="90" name="Elbow Connector 124">
                <a:extLst>
                  <a:ext uri="{FF2B5EF4-FFF2-40B4-BE49-F238E27FC236}">
                    <a16:creationId xmlns:a16="http://schemas.microsoft.com/office/drawing/2014/main" id="{801050BA-A1F6-5629-B8B1-7EB29F692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6309" y="9157422"/>
                <a:ext cx="3382190" cy="647494"/>
              </a:xfrm>
              <a:prstGeom prst="bentConnector3">
                <a:avLst>
                  <a:gd name="adj1" fmla="val 102"/>
                </a:avLst>
              </a:prstGeom>
              <a:ln w="28575">
                <a:prstDash val="sysDash"/>
                <a:headEnd w="lg" len="lg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125">
                <a:extLst>
                  <a:ext uri="{FF2B5EF4-FFF2-40B4-BE49-F238E27FC236}">
                    <a16:creationId xmlns:a16="http://schemas.microsoft.com/office/drawing/2014/main" id="{4D5332AC-6EF3-7852-3CB1-8923756CAB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606" y="7654631"/>
                <a:ext cx="2520997" cy="987691"/>
              </a:xfrm>
              <a:prstGeom prst="bentConnector3">
                <a:avLst>
                  <a:gd name="adj1" fmla="val 45618"/>
                </a:avLst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127">
                <a:extLst>
                  <a:ext uri="{FF2B5EF4-FFF2-40B4-BE49-F238E27FC236}">
                    <a16:creationId xmlns:a16="http://schemas.microsoft.com/office/drawing/2014/main" id="{777B9B68-4C17-0A97-7E4E-03A8A93C5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7744" y="7494598"/>
                <a:ext cx="2401923" cy="966082"/>
              </a:xfrm>
              <a:prstGeom prst="bentConnector3">
                <a:avLst/>
              </a:prstGeom>
              <a:ln w="28575">
                <a:solidFill>
                  <a:schemeClr val="accent3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128">
                <a:extLst>
                  <a:ext uri="{FF2B5EF4-FFF2-40B4-BE49-F238E27FC236}">
                    <a16:creationId xmlns:a16="http://schemas.microsoft.com/office/drawing/2014/main" id="{D9F6B188-C16E-29E6-3232-8D1A0A00AA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92934" y="7490084"/>
                <a:ext cx="2401923" cy="966082"/>
              </a:xfrm>
              <a:prstGeom prst="bentConnector3">
                <a:avLst/>
              </a:prstGeom>
              <a:ln w="28575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129">
                <a:extLst>
                  <a:ext uri="{FF2B5EF4-FFF2-40B4-BE49-F238E27FC236}">
                    <a16:creationId xmlns:a16="http://schemas.microsoft.com/office/drawing/2014/main" id="{28509F44-85C7-2A98-E185-42B3AB3EBD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24180" y="7691465"/>
                <a:ext cx="2527233" cy="926782"/>
              </a:xfrm>
              <a:prstGeom prst="bentConnector3">
                <a:avLst>
                  <a:gd name="adj1" fmla="val 53788"/>
                </a:avLst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ounded Rectangle 130">
                <a:extLst>
                  <a:ext uri="{FF2B5EF4-FFF2-40B4-BE49-F238E27FC236}">
                    <a16:creationId xmlns:a16="http://schemas.microsoft.com/office/drawing/2014/main" id="{D4F1F638-4D5F-50C2-878C-9F5A11EF6F4B}"/>
                  </a:ext>
                </a:extLst>
              </p:cNvPr>
              <p:cNvSpPr/>
              <p:nvPr/>
            </p:nvSpPr>
            <p:spPr>
              <a:xfrm>
                <a:off x="9405952" y="8093736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NON-DUBBO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SERVER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96" name="Rounded Rectangle 131">
                <a:extLst>
                  <a:ext uri="{FF2B5EF4-FFF2-40B4-BE49-F238E27FC236}">
                    <a16:creationId xmlns:a16="http://schemas.microsoft.com/office/drawing/2014/main" id="{A4DC168D-2336-6BD7-7411-DC7F32FED565}"/>
                  </a:ext>
                </a:extLst>
              </p:cNvPr>
              <p:cNvSpPr/>
              <p:nvPr/>
            </p:nvSpPr>
            <p:spPr>
              <a:xfrm>
                <a:off x="605682" y="8096442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NON-DUBBO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CLIENT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grpSp>
            <p:nvGrpSpPr>
              <p:cNvPr id="97" name="Group 9">
                <a:extLst>
                  <a:ext uri="{FF2B5EF4-FFF2-40B4-BE49-F238E27FC236}">
                    <a16:creationId xmlns:a16="http://schemas.microsoft.com/office/drawing/2014/main" id="{75D654A4-E339-B416-D15D-BE87C072ACAE}"/>
                  </a:ext>
                </a:extLst>
              </p:cNvPr>
              <p:cNvGrpSpPr/>
              <p:nvPr/>
            </p:nvGrpSpPr>
            <p:grpSpPr>
              <a:xfrm>
                <a:off x="5177383" y="5775142"/>
                <a:ext cx="928495" cy="363143"/>
                <a:chOff x="5177383" y="5775142"/>
                <a:chExt cx="928495" cy="363143"/>
              </a:xfrm>
            </p:grpSpPr>
            <p:sp>
              <p:nvSpPr>
                <p:cNvPr id="108" name="TextBox 143">
                  <a:extLst>
                    <a:ext uri="{FF2B5EF4-FFF2-40B4-BE49-F238E27FC236}">
                      <a16:creationId xmlns:a16="http://schemas.microsoft.com/office/drawing/2014/main" id="{28986DA2-1049-8C6C-756A-45E3854610D5}"/>
                    </a:ext>
                  </a:extLst>
                </p:cNvPr>
                <p:cNvSpPr txBox="1"/>
                <p:nvPr/>
              </p:nvSpPr>
              <p:spPr>
                <a:xfrm>
                  <a:off x="5198275" y="5775142"/>
                  <a:ext cx="902865" cy="329196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DUBBO</a:t>
                  </a:r>
                </a:p>
              </p:txBody>
            </p:sp>
            <p:sp>
              <p:nvSpPr>
                <p:cNvPr id="109" name="Double Brace 144">
                  <a:extLst>
                    <a:ext uri="{FF2B5EF4-FFF2-40B4-BE49-F238E27FC236}">
                      <a16:creationId xmlns:a16="http://schemas.microsoft.com/office/drawing/2014/main" id="{0DD28DD3-071C-81DA-9BAB-C4745FBDDE85}"/>
                    </a:ext>
                  </a:extLst>
                </p:cNvPr>
                <p:cNvSpPr/>
                <p:nvPr/>
              </p:nvSpPr>
              <p:spPr>
                <a:xfrm>
                  <a:off x="5177383" y="5784768"/>
                  <a:ext cx="928495" cy="353517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grpSp>
            <p:nvGrpSpPr>
              <p:cNvPr id="98" name="Group 3">
                <a:extLst>
                  <a:ext uri="{FF2B5EF4-FFF2-40B4-BE49-F238E27FC236}">
                    <a16:creationId xmlns:a16="http://schemas.microsoft.com/office/drawing/2014/main" id="{3297CD9A-59B7-3BC3-9858-6E059AB2E398}"/>
                  </a:ext>
                </a:extLst>
              </p:cNvPr>
              <p:cNvGrpSpPr/>
              <p:nvPr/>
            </p:nvGrpSpPr>
            <p:grpSpPr>
              <a:xfrm>
                <a:off x="3058486" y="8394626"/>
                <a:ext cx="568800" cy="308933"/>
                <a:chOff x="3062867" y="8427189"/>
                <a:chExt cx="568800" cy="308933"/>
              </a:xfrm>
            </p:grpSpPr>
            <p:sp>
              <p:nvSpPr>
                <p:cNvPr id="106" name="TextBox 141">
                  <a:extLst>
                    <a:ext uri="{FF2B5EF4-FFF2-40B4-BE49-F238E27FC236}">
                      <a16:creationId xmlns:a16="http://schemas.microsoft.com/office/drawing/2014/main" id="{027564CC-CF07-F1B0-318F-CD3D0D48CCB2}"/>
                    </a:ext>
                  </a:extLst>
                </p:cNvPr>
                <p:cNvSpPr txBox="1"/>
                <p:nvPr/>
              </p:nvSpPr>
              <p:spPr>
                <a:xfrm>
                  <a:off x="3062867" y="8427189"/>
                  <a:ext cx="568800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107" name="Double Brace 142">
                  <a:extLst>
                    <a:ext uri="{FF2B5EF4-FFF2-40B4-BE49-F238E27FC236}">
                      <a16:creationId xmlns:a16="http://schemas.microsoft.com/office/drawing/2014/main" id="{8FABED1F-3E28-8CAB-C3F6-F8DE3874A96E}"/>
                    </a:ext>
                  </a:extLst>
                </p:cNvPr>
                <p:cNvSpPr/>
                <p:nvPr/>
              </p:nvSpPr>
              <p:spPr>
                <a:xfrm>
                  <a:off x="3062867" y="8455746"/>
                  <a:ext cx="568800" cy="204496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grpSp>
            <p:nvGrpSpPr>
              <p:cNvPr id="99" name="Group 8">
                <a:extLst>
                  <a:ext uri="{FF2B5EF4-FFF2-40B4-BE49-F238E27FC236}">
                    <a16:creationId xmlns:a16="http://schemas.microsoft.com/office/drawing/2014/main" id="{1A504733-F358-C72D-E222-DCBEE767F36E}"/>
                  </a:ext>
                </a:extLst>
              </p:cNvPr>
              <p:cNvGrpSpPr/>
              <p:nvPr/>
            </p:nvGrpSpPr>
            <p:grpSpPr>
              <a:xfrm>
                <a:off x="5780661" y="8667137"/>
                <a:ext cx="540000" cy="329195"/>
                <a:chOff x="5774727" y="8703327"/>
                <a:chExt cx="540000" cy="329195"/>
              </a:xfrm>
            </p:grpSpPr>
            <p:sp>
              <p:nvSpPr>
                <p:cNvPr id="104" name="TextBox 139">
                  <a:extLst>
                    <a:ext uri="{FF2B5EF4-FFF2-40B4-BE49-F238E27FC236}">
                      <a16:creationId xmlns:a16="http://schemas.microsoft.com/office/drawing/2014/main" id="{DB641214-9FA8-E752-26DD-61E218DE75BB}"/>
                    </a:ext>
                  </a:extLst>
                </p:cNvPr>
                <p:cNvSpPr txBox="1"/>
                <p:nvPr/>
              </p:nvSpPr>
              <p:spPr>
                <a:xfrm>
                  <a:off x="5774727" y="8703327"/>
                  <a:ext cx="540000" cy="329195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105" name="Double Brace 140">
                  <a:extLst>
                    <a:ext uri="{FF2B5EF4-FFF2-40B4-BE49-F238E27FC236}">
                      <a16:creationId xmlns:a16="http://schemas.microsoft.com/office/drawing/2014/main" id="{272CF80F-3280-C185-D602-C5077A71D7DD}"/>
                    </a:ext>
                  </a:extLst>
                </p:cNvPr>
                <p:cNvSpPr/>
                <p:nvPr/>
              </p:nvSpPr>
              <p:spPr>
                <a:xfrm>
                  <a:off x="5774727" y="8703327"/>
                  <a:ext cx="540000" cy="266400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sp>
            <p:nvSpPr>
              <p:cNvPr id="100" name="TextBox 135">
                <a:extLst>
                  <a:ext uri="{FF2B5EF4-FFF2-40B4-BE49-F238E27FC236}">
                    <a16:creationId xmlns:a16="http://schemas.microsoft.com/office/drawing/2014/main" id="{9845434B-0F26-C45C-A7E9-1BCFB024D0C2}"/>
                  </a:ext>
                </a:extLst>
              </p:cNvPr>
              <p:cNvSpPr txBox="1"/>
              <p:nvPr/>
            </p:nvSpPr>
            <p:spPr>
              <a:xfrm>
                <a:off x="2512959" y="4722933"/>
                <a:ext cx="1194380" cy="34945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subscribe</a:t>
                </a:r>
                <a:endParaRPr lang="en-US" sz="1050" dirty="0">
                  <a:solidFill>
                    <a:schemeClr val="accent5"/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101" name="TextBox 136">
                <a:extLst>
                  <a:ext uri="{FF2B5EF4-FFF2-40B4-BE49-F238E27FC236}">
                    <a16:creationId xmlns:a16="http://schemas.microsoft.com/office/drawing/2014/main" id="{2AEC5632-CC0D-9FA1-72A3-8B2C1DBE805A}"/>
                  </a:ext>
                </a:extLst>
              </p:cNvPr>
              <p:cNvSpPr txBox="1"/>
              <p:nvPr/>
            </p:nvSpPr>
            <p:spPr>
              <a:xfrm>
                <a:off x="2858654" y="9689454"/>
                <a:ext cx="838800" cy="34945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subscribe</a:t>
                </a:r>
              </a:p>
            </p:txBody>
          </p:sp>
          <p:sp>
            <p:nvSpPr>
              <p:cNvPr id="102" name="TextBox 137">
                <a:extLst>
                  <a:ext uri="{FF2B5EF4-FFF2-40B4-BE49-F238E27FC236}">
                    <a16:creationId xmlns:a16="http://schemas.microsoft.com/office/drawing/2014/main" id="{284BA7C5-E61F-EBD7-5E28-D2C6E7E73822}"/>
                  </a:ext>
                </a:extLst>
              </p:cNvPr>
              <p:cNvSpPr txBox="1"/>
              <p:nvPr/>
            </p:nvSpPr>
            <p:spPr>
              <a:xfrm>
                <a:off x="8253963" y="4710212"/>
                <a:ext cx="1271030" cy="34945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register</a:t>
                </a:r>
              </a:p>
            </p:txBody>
          </p:sp>
          <p:sp>
            <p:nvSpPr>
              <p:cNvPr id="103" name="TextBox 138">
                <a:extLst>
                  <a:ext uri="{FF2B5EF4-FFF2-40B4-BE49-F238E27FC236}">
                    <a16:creationId xmlns:a16="http://schemas.microsoft.com/office/drawing/2014/main" id="{8D651494-DC99-A184-0975-8FFD613CEE99}"/>
                  </a:ext>
                </a:extLst>
              </p:cNvPr>
              <p:cNvSpPr txBox="1"/>
              <p:nvPr/>
            </p:nvSpPr>
            <p:spPr>
              <a:xfrm>
                <a:off x="8440555" y="9686895"/>
                <a:ext cx="838800" cy="34945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r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register</a:t>
                </a:r>
              </a:p>
            </p:txBody>
          </p:sp>
        </p:grpSp>
        <p:grpSp>
          <p:nvGrpSpPr>
            <p:cNvPr id="41" name="Group 14">
              <a:extLst>
                <a:ext uri="{FF2B5EF4-FFF2-40B4-BE49-F238E27FC236}">
                  <a16:creationId xmlns:a16="http://schemas.microsoft.com/office/drawing/2014/main" id="{02BB1098-F4B0-8FD4-9187-D306BBFB2BE9}"/>
                </a:ext>
              </a:extLst>
            </p:cNvPr>
            <p:cNvGrpSpPr/>
            <p:nvPr/>
          </p:nvGrpSpPr>
          <p:grpSpPr>
            <a:xfrm>
              <a:off x="13100675" y="2975225"/>
              <a:ext cx="10800000" cy="6072143"/>
              <a:chOff x="12709882" y="4374064"/>
              <a:chExt cx="10800000" cy="6072143"/>
            </a:xfrm>
          </p:grpSpPr>
          <p:sp>
            <p:nvSpPr>
              <p:cNvPr id="43" name="Rounded Rectangle 150">
                <a:extLst>
                  <a:ext uri="{FF2B5EF4-FFF2-40B4-BE49-F238E27FC236}">
                    <a16:creationId xmlns:a16="http://schemas.microsoft.com/office/drawing/2014/main" id="{87C6B9C8-2B82-4114-E595-B3D8FFEFA439}"/>
                  </a:ext>
                </a:extLst>
              </p:cNvPr>
              <p:cNvSpPr/>
              <p:nvPr/>
            </p:nvSpPr>
            <p:spPr>
              <a:xfrm>
                <a:off x="21510152" y="5574295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SERVER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44" name="Rounded Rectangle 151">
                <a:extLst>
                  <a:ext uri="{FF2B5EF4-FFF2-40B4-BE49-F238E27FC236}">
                    <a16:creationId xmlns:a16="http://schemas.microsoft.com/office/drawing/2014/main" id="{ACCBEA0C-553E-D258-6511-63577D8108C8}"/>
                  </a:ext>
                </a:extLst>
              </p:cNvPr>
              <p:cNvSpPr/>
              <p:nvPr/>
            </p:nvSpPr>
            <p:spPr>
              <a:xfrm>
                <a:off x="17154996" y="9269191"/>
                <a:ext cx="1999730" cy="1063686"/>
              </a:xfrm>
              <a:prstGeom prst="roundRect">
                <a:avLst/>
              </a:prstGeom>
              <a:solidFill>
                <a:schemeClr val="accent3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SAME</a:t>
                </a:r>
              </a:p>
              <a:p>
                <a:pPr algn="ctr"/>
                <a:r>
                  <a:rPr lang="en-US" altLang="zh-CN" sz="9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REGISTRY</a:t>
                </a:r>
                <a:endParaRPr lang="en-US" sz="9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45" name="Rounded Rectangle 152">
                <a:extLst>
                  <a:ext uri="{FF2B5EF4-FFF2-40B4-BE49-F238E27FC236}">
                    <a16:creationId xmlns:a16="http://schemas.microsoft.com/office/drawing/2014/main" id="{DD5CA78E-C3D2-F716-7510-8DA129880A8E}"/>
                  </a:ext>
                </a:extLst>
              </p:cNvPr>
              <p:cNvSpPr/>
              <p:nvPr/>
            </p:nvSpPr>
            <p:spPr>
              <a:xfrm>
                <a:off x="17154996" y="4374064"/>
                <a:ext cx="1999730" cy="1063686"/>
              </a:xfrm>
              <a:prstGeom prst="roundRect">
                <a:avLst/>
              </a:prstGeom>
              <a:solidFill>
                <a:schemeClr val="accent3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REGISTRY</a:t>
                </a:r>
                <a:endParaRPr lang="en-US" sz="90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46" name="Rounded Rectangle 153">
                <a:extLst>
                  <a:ext uri="{FF2B5EF4-FFF2-40B4-BE49-F238E27FC236}">
                    <a16:creationId xmlns:a16="http://schemas.microsoft.com/office/drawing/2014/main" id="{3C569A2A-6AFF-F080-597C-21C5EC7F4B7B}"/>
                  </a:ext>
                </a:extLst>
              </p:cNvPr>
              <p:cNvSpPr/>
              <p:nvPr/>
            </p:nvSpPr>
            <p:spPr>
              <a:xfrm>
                <a:off x="12709882" y="5572970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DUBBO</a:t>
                </a:r>
              </a:p>
              <a:p>
                <a:pPr algn="ctr"/>
                <a:r>
                  <a:rPr 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CLIENT</a:t>
                </a:r>
              </a:p>
            </p:txBody>
          </p:sp>
          <p:cxnSp>
            <p:nvCxnSpPr>
              <p:cNvPr id="47" name="Elbow Connector 154">
                <a:extLst>
                  <a:ext uri="{FF2B5EF4-FFF2-40B4-BE49-F238E27FC236}">
                    <a16:creationId xmlns:a16="http://schemas.microsoft.com/office/drawing/2014/main" id="{6C144EAA-F13A-A773-E787-8984C5B2D1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0509" y="4891247"/>
                <a:ext cx="3382190" cy="647494"/>
              </a:xfrm>
              <a:prstGeom prst="bentConnector3">
                <a:avLst>
                  <a:gd name="adj1" fmla="val 102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155">
                <a:extLst>
                  <a:ext uri="{FF2B5EF4-FFF2-40B4-BE49-F238E27FC236}">
                    <a16:creationId xmlns:a16="http://schemas.microsoft.com/office/drawing/2014/main" id="{B675C264-E09A-DEAD-EB01-E32CF5F5EE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9247022" y="4905907"/>
                <a:ext cx="3262995" cy="650525"/>
              </a:xfrm>
              <a:prstGeom prst="bentConnector3">
                <a:avLst>
                  <a:gd name="adj1" fmla="val 160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156">
                <a:extLst>
                  <a:ext uri="{FF2B5EF4-FFF2-40B4-BE49-F238E27FC236}">
                    <a16:creationId xmlns:a16="http://schemas.microsoft.com/office/drawing/2014/main" id="{EB5A85DE-BE1F-31A5-CF9F-E63A3FD1D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304" y="5929880"/>
                <a:ext cx="6588498" cy="0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157">
                <a:extLst>
                  <a:ext uri="{FF2B5EF4-FFF2-40B4-BE49-F238E27FC236}">
                    <a16:creationId xmlns:a16="http://schemas.microsoft.com/office/drawing/2014/main" id="{B78F6C50-7D13-6D3A-0A2D-643947600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32028" y="8765823"/>
                <a:ext cx="6590602" cy="0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11">
                <a:extLst>
                  <a:ext uri="{FF2B5EF4-FFF2-40B4-BE49-F238E27FC236}">
                    <a16:creationId xmlns:a16="http://schemas.microsoft.com/office/drawing/2014/main" id="{D97B6819-782B-5152-1653-2A437C478CC7}"/>
                  </a:ext>
                </a:extLst>
              </p:cNvPr>
              <p:cNvGrpSpPr/>
              <p:nvPr/>
            </p:nvGrpSpPr>
            <p:grpSpPr>
              <a:xfrm>
                <a:off x="18411474" y="5786456"/>
                <a:ext cx="568800" cy="308933"/>
                <a:chOff x="18333982" y="5838871"/>
                <a:chExt cx="568800" cy="308933"/>
              </a:xfrm>
            </p:grpSpPr>
            <p:sp>
              <p:nvSpPr>
                <p:cNvPr id="72" name="TextBox 179">
                  <a:extLst>
                    <a:ext uri="{FF2B5EF4-FFF2-40B4-BE49-F238E27FC236}">
                      <a16:creationId xmlns:a16="http://schemas.microsoft.com/office/drawing/2014/main" id="{E48867B4-D340-787E-4180-51C2813EEDDE}"/>
                    </a:ext>
                  </a:extLst>
                </p:cNvPr>
                <p:cNvSpPr txBox="1"/>
                <p:nvPr/>
              </p:nvSpPr>
              <p:spPr>
                <a:xfrm>
                  <a:off x="18333982" y="5838871"/>
                  <a:ext cx="568800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73" name="Double Brace 180">
                  <a:extLst>
                    <a:ext uri="{FF2B5EF4-FFF2-40B4-BE49-F238E27FC236}">
                      <a16:creationId xmlns:a16="http://schemas.microsoft.com/office/drawing/2014/main" id="{F769EBE9-5097-BFD2-A470-6287CF8D1D9A}"/>
                    </a:ext>
                  </a:extLst>
                </p:cNvPr>
                <p:cNvSpPr/>
                <p:nvPr/>
              </p:nvSpPr>
              <p:spPr>
                <a:xfrm>
                  <a:off x="18333982" y="5838871"/>
                  <a:ext cx="568800" cy="266400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cxnSp>
            <p:nvCxnSpPr>
              <p:cNvPr id="52" name="Elbow Connector 159">
                <a:extLst>
                  <a:ext uri="{FF2B5EF4-FFF2-40B4-BE49-F238E27FC236}">
                    <a16:creationId xmlns:a16="http://schemas.microsoft.com/office/drawing/2014/main" id="{6B00B7E5-CD6B-5761-DB8D-56D9A4D845A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9247022" y="9125107"/>
                <a:ext cx="3262995" cy="650525"/>
              </a:xfrm>
              <a:prstGeom prst="bentConnector3">
                <a:avLst>
                  <a:gd name="adj1" fmla="val 160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160">
                <a:extLst>
                  <a:ext uri="{FF2B5EF4-FFF2-40B4-BE49-F238E27FC236}">
                    <a16:creationId xmlns:a16="http://schemas.microsoft.com/office/drawing/2014/main" id="{0CAD2D82-4917-2F72-0221-838E35EFE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509" y="9123357"/>
                <a:ext cx="3382190" cy="647494"/>
              </a:xfrm>
              <a:prstGeom prst="bentConnector3">
                <a:avLst>
                  <a:gd name="adj1" fmla="val 102"/>
                </a:avLst>
              </a:prstGeom>
              <a:ln w="28575">
                <a:prstDash val="sysDash"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ounded Rectangle 161">
                <a:extLst>
                  <a:ext uri="{FF2B5EF4-FFF2-40B4-BE49-F238E27FC236}">
                    <a16:creationId xmlns:a16="http://schemas.microsoft.com/office/drawing/2014/main" id="{1A3F6A92-2C8F-0F11-8B7A-4679CD14FBB4}"/>
                  </a:ext>
                </a:extLst>
              </p:cNvPr>
              <p:cNvSpPr/>
              <p:nvPr/>
            </p:nvSpPr>
            <p:spPr>
              <a:xfrm>
                <a:off x="21510152" y="8059671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NON-DUBBO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SERVER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sp>
            <p:nvSpPr>
              <p:cNvPr id="55" name="Rounded Rectangle 162">
                <a:extLst>
                  <a:ext uri="{FF2B5EF4-FFF2-40B4-BE49-F238E27FC236}">
                    <a16:creationId xmlns:a16="http://schemas.microsoft.com/office/drawing/2014/main" id="{64699585-1655-E3C4-440E-F26952C703D7}"/>
                  </a:ext>
                </a:extLst>
              </p:cNvPr>
              <p:cNvSpPr/>
              <p:nvPr/>
            </p:nvSpPr>
            <p:spPr>
              <a:xfrm>
                <a:off x="12709882" y="8062377"/>
                <a:ext cx="1999730" cy="1063686"/>
              </a:xfrm>
              <a:prstGeom prst="roundRect">
                <a:avLst/>
              </a:prstGeom>
              <a:noFill/>
              <a:ln w="317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NON-DUBBO</a:t>
                </a:r>
              </a:p>
              <a:p>
                <a:pPr algn="ctr"/>
                <a:r>
                  <a:rPr lang="en-US" altLang="zh-CN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CLIENT</a:t>
                </a:r>
                <a:endPara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  <p:grpSp>
            <p:nvGrpSpPr>
              <p:cNvPr id="56" name="Group 10">
                <a:extLst>
                  <a:ext uri="{FF2B5EF4-FFF2-40B4-BE49-F238E27FC236}">
                    <a16:creationId xmlns:a16="http://schemas.microsoft.com/office/drawing/2014/main" id="{8577FE6C-3C00-20D5-7604-AC5E23A58CBD}"/>
                  </a:ext>
                </a:extLst>
              </p:cNvPr>
              <p:cNvGrpSpPr/>
              <p:nvPr/>
            </p:nvGrpSpPr>
            <p:grpSpPr>
              <a:xfrm>
                <a:off x="17422282" y="5791515"/>
                <a:ext cx="687600" cy="308933"/>
                <a:chOff x="17429864" y="5838869"/>
                <a:chExt cx="687600" cy="308933"/>
              </a:xfrm>
            </p:grpSpPr>
            <p:sp>
              <p:nvSpPr>
                <p:cNvPr id="70" name="TextBox 177">
                  <a:extLst>
                    <a:ext uri="{FF2B5EF4-FFF2-40B4-BE49-F238E27FC236}">
                      <a16:creationId xmlns:a16="http://schemas.microsoft.com/office/drawing/2014/main" id="{51D4435E-0B27-060E-F298-BD2FB7A3C3DC}"/>
                    </a:ext>
                  </a:extLst>
                </p:cNvPr>
                <p:cNvSpPr txBox="1"/>
                <p:nvPr/>
              </p:nvSpPr>
              <p:spPr>
                <a:xfrm>
                  <a:off x="17429864" y="5838869"/>
                  <a:ext cx="687600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DUBBO</a:t>
                  </a:r>
                </a:p>
              </p:txBody>
            </p:sp>
            <p:sp>
              <p:nvSpPr>
                <p:cNvPr id="71" name="Double Brace 178">
                  <a:extLst>
                    <a:ext uri="{FF2B5EF4-FFF2-40B4-BE49-F238E27FC236}">
                      <a16:creationId xmlns:a16="http://schemas.microsoft.com/office/drawing/2014/main" id="{B55943B8-888F-FD72-9639-35FAA0348ACC}"/>
                    </a:ext>
                  </a:extLst>
                </p:cNvPr>
                <p:cNvSpPr/>
                <p:nvPr/>
              </p:nvSpPr>
              <p:spPr>
                <a:xfrm>
                  <a:off x="17429864" y="5838869"/>
                  <a:ext cx="687600" cy="266400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grpSp>
            <p:nvGrpSpPr>
              <p:cNvPr id="57" name="Group 12">
                <a:extLst>
                  <a:ext uri="{FF2B5EF4-FFF2-40B4-BE49-F238E27FC236}">
                    <a16:creationId xmlns:a16="http://schemas.microsoft.com/office/drawing/2014/main" id="{9010743D-8D1C-98AB-4EB9-DD37AF86A73B}"/>
                  </a:ext>
                </a:extLst>
              </p:cNvPr>
              <p:cNvGrpSpPr/>
              <p:nvPr/>
            </p:nvGrpSpPr>
            <p:grpSpPr>
              <a:xfrm>
                <a:off x="17845120" y="8644155"/>
                <a:ext cx="554400" cy="308933"/>
                <a:chOff x="17886676" y="8643695"/>
                <a:chExt cx="554400" cy="308933"/>
              </a:xfrm>
            </p:grpSpPr>
            <p:sp>
              <p:nvSpPr>
                <p:cNvPr id="68" name="TextBox 175">
                  <a:extLst>
                    <a:ext uri="{FF2B5EF4-FFF2-40B4-BE49-F238E27FC236}">
                      <a16:creationId xmlns:a16="http://schemas.microsoft.com/office/drawing/2014/main" id="{639939D6-1B1F-6222-8422-7848C58D9FC8}"/>
                    </a:ext>
                  </a:extLst>
                </p:cNvPr>
                <p:cNvSpPr txBox="1"/>
                <p:nvPr/>
              </p:nvSpPr>
              <p:spPr>
                <a:xfrm>
                  <a:off x="17886676" y="8643695"/>
                  <a:ext cx="554400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69" name="Double Brace 176">
                  <a:extLst>
                    <a:ext uri="{FF2B5EF4-FFF2-40B4-BE49-F238E27FC236}">
                      <a16:creationId xmlns:a16="http://schemas.microsoft.com/office/drawing/2014/main" id="{01DDE14A-8CAC-D248-79F9-90E9373FF557}"/>
                    </a:ext>
                  </a:extLst>
                </p:cNvPr>
                <p:cNvSpPr/>
                <p:nvPr/>
              </p:nvSpPr>
              <p:spPr>
                <a:xfrm>
                  <a:off x="17886676" y="8643695"/>
                  <a:ext cx="554400" cy="266400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sp>
            <p:nvSpPr>
              <p:cNvPr id="58" name="TextBox 165">
                <a:extLst>
                  <a:ext uri="{FF2B5EF4-FFF2-40B4-BE49-F238E27FC236}">
                    <a16:creationId xmlns:a16="http://schemas.microsoft.com/office/drawing/2014/main" id="{C1EFBDD3-4714-6164-93A8-13E4BAF70D7E}"/>
                  </a:ext>
                </a:extLst>
              </p:cNvPr>
              <p:cNvSpPr txBox="1"/>
              <p:nvPr/>
            </p:nvSpPr>
            <p:spPr>
              <a:xfrm>
                <a:off x="14961118" y="4761444"/>
                <a:ext cx="838800" cy="3089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subscribe</a:t>
                </a:r>
              </a:p>
            </p:txBody>
          </p:sp>
          <p:sp>
            <p:nvSpPr>
              <p:cNvPr id="59" name="TextBox 166">
                <a:extLst>
                  <a:ext uri="{FF2B5EF4-FFF2-40B4-BE49-F238E27FC236}">
                    <a16:creationId xmlns:a16="http://schemas.microsoft.com/office/drawing/2014/main" id="{A327E3AF-B8A6-1B57-27EE-BCA102A9EE3F}"/>
                  </a:ext>
                </a:extLst>
              </p:cNvPr>
              <p:cNvSpPr txBox="1"/>
              <p:nvPr/>
            </p:nvSpPr>
            <p:spPr>
              <a:xfrm>
                <a:off x="14962854" y="9655389"/>
                <a:ext cx="839950" cy="3089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subscribe</a:t>
                </a:r>
              </a:p>
            </p:txBody>
          </p:sp>
          <p:sp>
            <p:nvSpPr>
              <p:cNvPr id="60" name="TextBox 167">
                <a:extLst>
                  <a:ext uri="{FF2B5EF4-FFF2-40B4-BE49-F238E27FC236}">
                    <a16:creationId xmlns:a16="http://schemas.microsoft.com/office/drawing/2014/main" id="{84D76ECB-7933-721F-919C-0313B01D3371}"/>
                  </a:ext>
                </a:extLst>
              </p:cNvPr>
              <p:cNvSpPr txBox="1"/>
              <p:nvPr/>
            </p:nvSpPr>
            <p:spPr>
              <a:xfrm>
                <a:off x="20290411" y="4785317"/>
                <a:ext cx="838800" cy="3089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register</a:t>
                </a:r>
              </a:p>
            </p:txBody>
          </p:sp>
          <p:sp>
            <p:nvSpPr>
              <p:cNvPr id="61" name="TextBox 168">
                <a:extLst>
                  <a:ext uri="{FF2B5EF4-FFF2-40B4-BE49-F238E27FC236}">
                    <a16:creationId xmlns:a16="http://schemas.microsoft.com/office/drawing/2014/main" id="{913F4B1C-345E-7E5D-B879-1233A92BD649}"/>
                  </a:ext>
                </a:extLst>
              </p:cNvPr>
              <p:cNvSpPr txBox="1"/>
              <p:nvPr/>
            </p:nvSpPr>
            <p:spPr>
              <a:xfrm>
                <a:off x="20544755" y="9652828"/>
                <a:ext cx="838800" cy="3089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rPr>
                  <a:t>register</a:t>
                </a:r>
              </a:p>
            </p:txBody>
          </p:sp>
          <p:cxnSp>
            <p:nvCxnSpPr>
              <p:cNvPr id="62" name="Straight Arrow Connector 169">
                <a:extLst>
                  <a:ext uri="{FF2B5EF4-FFF2-40B4-BE49-F238E27FC236}">
                    <a16:creationId xmlns:a16="http://schemas.microsoft.com/office/drawing/2014/main" id="{B3C1F351-F691-DB83-6424-D3A53AE72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304" y="6257688"/>
                <a:ext cx="6584966" cy="2157507"/>
              </a:xfrm>
              <a:prstGeom prst="straightConnector1">
                <a:avLst/>
              </a:prstGeom>
              <a:ln w="28575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170">
                <a:extLst>
                  <a:ext uri="{FF2B5EF4-FFF2-40B4-BE49-F238E27FC236}">
                    <a16:creationId xmlns:a16="http://schemas.microsoft.com/office/drawing/2014/main" id="{C38C8173-BDD0-4C83-CCD7-CEC6F8E4B5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8222" y="6252179"/>
                <a:ext cx="6584966" cy="2157507"/>
              </a:xfrm>
              <a:prstGeom prst="straightConnector1">
                <a:avLst/>
              </a:prstGeom>
              <a:ln w="28575">
                <a:solidFill>
                  <a:schemeClr val="accent5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13">
                <a:extLst>
                  <a:ext uri="{FF2B5EF4-FFF2-40B4-BE49-F238E27FC236}">
                    <a16:creationId xmlns:a16="http://schemas.microsoft.com/office/drawing/2014/main" id="{BA47B3A4-0035-C203-DEA5-D20AF26BE714}"/>
                  </a:ext>
                </a:extLst>
              </p:cNvPr>
              <p:cNvGrpSpPr/>
              <p:nvPr/>
            </p:nvGrpSpPr>
            <p:grpSpPr>
              <a:xfrm>
                <a:off x="17883061" y="7204427"/>
                <a:ext cx="543600" cy="308933"/>
                <a:chOff x="17908291" y="7214471"/>
                <a:chExt cx="543600" cy="308933"/>
              </a:xfrm>
            </p:grpSpPr>
            <p:sp>
              <p:nvSpPr>
                <p:cNvPr id="66" name="TextBox 173">
                  <a:extLst>
                    <a:ext uri="{FF2B5EF4-FFF2-40B4-BE49-F238E27FC236}">
                      <a16:creationId xmlns:a16="http://schemas.microsoft.com/office/drawing/2014/main" id="{F21A8F09-1005-F3C6-E0A3-997D177C22EF}"/>
                    </a:ext>
                  </a:extLst>
                </p:cNvPr>
                <p:cNvSpPr txBox="1"/>
                <p:nvPr/>
              </p:nvSpPr>
              <p:spPr>
                <a:xfrm>
                  <a:off x="17908291" y="7214471"/>
                  <a:ext cx="543600" cy="308933"/>
                </a:xfrm>
                <a:prstGeom prst="rect">
                  <a:avLst/>
                </a:prstGeom>
                <a:solidFill>
                  <a:schemeClr val="bg2"/>
                </a:solidFill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pPr algn="ctr"/>
                  <a:r>
                    <a:rPr lang="en-US" sz="500" dirty="0">
                      <a:solidFill>
                        <a:schemeClr val="accent5"/>
                      </a:solidFill>
                      <a:latin typeface="Alibaba PuHuiTi R" pitchFamily="18" charset="-122"/>
                      <a:ea typeface="Alibaba PuHuiTi R" pitchFamily="18" charset="-122"/>
                      <a:cs typeface="Alibaba PuHuiTi R" pitchFamily="18" charset="-122"/>
                    </a:rPr>
                    <a:t>REST</a:t>
                  </a:r>
                </a:p>
              </p:txBody>
            </p:sp>
            <p:sp>
              <p:nvSpPr>
                <p:cNvPr id="67" name="Double Brace 174">
                  <a:extLst>
                    <a:ext uri="{FF2B5EF4-FFF2-40B4-BE49-F238E27FC236}">
                      <a16:creationId xmlns:a16="http://schemas.microsoft.com/office/drawing/2014/main" id="{3B6C7F5E-366D-7E72-6109-66DC9080A192}"/>
                    </a:ext>
                  </a:extLst>
                </p:cNvPr>
                <p:cNvSpPr/>
                <p:nvPr/>
              </p:nvSpPr>
              <p:spPr>
                <a:xfrm>
                  <a:off x="17908291" y="7214471"/>
                  <a:ext cx="543600" cy="266400"/>
                </a:xfrm>
                <a:prstGeom prst="bracePair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solidFill>
                      <a:schemeClr val="accent5"/>
                    </a:solidFill>
                    <a:latin typeface="Alibaba PuHuiTi R" pitchFamily="18" charset="-122"/>
                    <a:ea typeface="Alibaba PuHuiTi R" pitchFamily="18" charset="-122"/>
                    <a:cs typeface="Alibaba PuHuiTi R" pitchFamily="18" charset="-122"/>
                  </a:endParaRPr>
                </a:p>
              </p:txBody>
            </p:sp>
          </p:grpSp>
          <p:sp>
            <p:nvSpPr>
              <p:cNvPr id="65" name="Rounded Rectangle 172">
                <a:extLst>
                  <a:ext uri="{FF2B5EF4-FFF2-40B4-BE49-F238E27FC236}">
                    <a16:creationId xmlns:a16="http://schemas.microsoft.com/office/drawing/2014/main" id="{8900DB69-C967-94A8-42A0-89D2424F95CA}"/>
                  </a:ext>
                </a:extLst>
              </p:cNvPr>
              <p:cNvSpPr/>
              <p:nvPr/>
            </p:nvSpPr>
            <p:spPr>
              <a:xfrm>
                <a:off x="17077264" y="9155746"/>
                <a:ext cx="2159716" cy="1290461"/>
              </a:xfrm>
              <a:prstGeom prst="roundRect">
                <a:avLst/>
              </a:prstGeom>
              <a:noFill/>
              <a:ln w="31750">
                <a:solidFill>
                  <a:schemeClr val="accent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latin typeface="Alibaba PuHuiTi R" pitchFamily="18" charset="-122"/>
                  <a:ea typeface="Alibaba PuHuiTi R" pitchFamily="18" charset="-122"/>
                  <a:cs typeface="Alibaba PuHuiTi R" pitchFamily="18" charset="-122"/>
                </a:endParaRPr>
              </a:p>
            </p:txBody>
          </p:sp>
        </p:grpSp>
        <p:sp>
          <p:nvSpPr>
            <p:cNvPr id="42" name="Right Arrow 78">
              <a:extLst>
                <a:ext uri="{FF2B5EF4-FFF2-40B4-BE49-F238E27FC236}">
                  <a16:creationId xmlns:a16="http://schemas.microsoft.com/office/drawing/2014/main" id="{9F3E012A-C832-2016-99CC-312EDD025A21}"/>
                </a:ext>
              </a:extLst>
            </p:cNvPr>
            <p:cNvSpPr/>
            <p:nvPr/>
          </p:nvSpPr>
          <p:spPr>
            <a:xfrm>
              <a:off x="11467695" y="5627480"/>
              <a:ext cx="1549750" cy="767633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08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应用级服务发现迁移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4EF2A5-147C-32B1-52E5-9BE670D0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72" y="1731617"/>
            <a:ext cx="9058656" cy="46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E7A00D4-4D61-53EA-34F2-7FBB2E99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Provider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升级过程（升级后默认开启）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22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应用级服务发现迁移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4EF2A5-147C-32B1-52E5-9BE670D0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66672" y="1998787"/>
            <a:ext cx="9058656" cy="40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E7A00D4-4D61-53EA-34F2-7FBB2E99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Consumer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升级过程（升级后默认开启）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891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基于应用级服务发现通过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Spring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Cloud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调用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34D853-D750-E07F-B75B-DA03978E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0752" y="1363174"/>
            <a:ext cx="6364175" cy="4483850"/>
          </a:xfrm>
          <a:prstGeom prst="rect">
            <a:avLst/>
          </a:prstGeom>
        </p:spPr>
      </p:pic>
      <p:sp>
        <p:nvSpPr>
          <p:cNvPr id="4" name="内容占位符 4">
            <a:extLst>
              <a:ext uri="{FF2B5EF4-FFF2-40B4-BE49-F238E27FC236}">
                <a16:creationId xmlns:a16="http://schemas.microsoft.com/office/drawing/2014/main" id="{671237F8-B8F6-872B-A3CB-AB03E91D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E4F458-85F3-A962-1E9F-A77D1F83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0" y="2271776"/>
            <a:ext cx="4124960" cy="1289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1C3C7F-CEBD-3F91-07B3-3F6E3734EE5C}"/>
              </a:ext>
            </a:extLst>
          </p:cNvPr>
          <p:cNvSpPr txBox="1"/>
          <p:nvPr/>
        </p:nvSpPr>
        <p:spPr>
          <a:xfrm>
            <a:off x="9879984" y="818151"/>
            <a:ext cx="1537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48884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基于应用级服务发现通过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Spring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Cloud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调用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19" name="内容占位符 4">
            <a:extLst>
              <a:ext uri="{FF2B5EF4-FFF2-40B4-BE49-F238E27FC236}">
                <a16:creationId xmlns:a16="http://schemas.microsoft.com/office/drawing/2014/main" id="{A282EF24-7E1F-04CE-0502-E9187142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发布服务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发起调用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7650AC-A33E-0CA2-D6C1-D4033C814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5794" y="1303614"/>
            <a:ext cx="6318862" cy="29646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650CC9C-5FE1-634F-CC6F-9B6DF73D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94" y="5060511"/>
            <a:ext cx="5994400" cy="49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5C4857-D557-6F9F-1D8E-D3B9F174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678" y="5404849"/>
            <a:ext cx="9652000" cy="127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6BFCA0-B90C-1BF5-41C1-DB3F5E22E2A1}"/>
              </a:ext>
            </a:extLst>
          </p:cNvPr>
          <p:cNvSpPr txBox="1"/>
          <p:nvPr/>
        </p:nvSpPr>
        <p:spPr>
          <a:xfrm>
            <a:off x="9879984" y="818151"/>
            <a:ext cx="1537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73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32">
            <a:extLst>
              <a:ext uri="{FF2B5EF4-FFF2-40B4-BE49-F238E27FC236}">
                <a16:creationId xmlns:a16="http://schemas.microsoft.com/office/drawing/2014/main" id="{816E6148-F7E7-F84D-A819-D91565B164E1}"/>
              </a:ext>
            </a:extLst>
          </p:cNvPr>
          <p:cNvSpPr/>
          <p:nvPr/>
        </p:nvSpPr>
        <p:spPr>
          <a:xfrm>
            <a:off x="-236520" y="2978060"/>
            <a:ext cx="12650051" cy="991128"/>
          </a:xfrm>
          <a:custGeom>
            <a:avLst/>
            <a:gdLst>
              <a:gd name="connsiteX0" fmla="*/ 0 w 12651698"/>
              <a:gd name="connsiteY0" fmla="*/ 991257 h 991257"/>
              <a:gd name="connsiteX1" fmla="*/ 2248524 w 12651698"/>
              <a:gd name="connsiteY1" fmla="*/ 106837 h 991257"/>
              <a:gd name="connsiteX2" fmla="*/ 3717560 w 12651698"/>
              <a:gd name="connsiteY2" fmla="*/ 106837 h 991257"/>
              <a:gd name="connsiteX3" fmla="*/ 4796852 w 12651698"/>
              <a:gd name="connsiteY3" fmla="*/ 931296 h 991257"/>
              <a:gd name="connsiteX4" fmla="*/ 6475751 w 12651698"/>
              <a:gd name="connsiteY4" fmla="*/ 301709 h 991257"/>
              <a:gd name="connsiteX5" fmla="*/ 8604354 w 12651698"/>
              <a:gd name="connsiteY5" fmla="*/ 106837 h 991257"/>
              <a:gd name="connsiteX6" fmla="*/ 9623685 w 12651698"/>
              <a:gd name="connsiteY6" fmla="*/ 676463 h 991257"/>
              <a:gd name="connsiteX7" fmla="*/ 11287593 w 12651698"/>
              <a:gd name="connsiteY7" fmla="*/ 541552 h 991257"/>
              <a:gd name="connsiteX8" fmla="*/ 12651698 w 12651698"/>
              <a:gd name="connsiteY8" fmla="*/ 856345 h 99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1698" h="991257">
                <a:moveTo>
                  <a:pt x="0" y="991257"/>
                </a:moveTo>
                <a:cubicBezTo>
                  <a:pt x="814465" y="622748"/>
                  <a:pt x="1628931" y="254240"/>
                  <a:pt x="2248524" y="106837"/>
                </a:cubicBezTo>
                <a:cubicBezTo>
                  <a:pt x="2868117" y="-40566"/>
                  <a:pt x="3292839" y="-30573"/>
                  <a:pt x="3717560" y="106837"/>
                </a:cubicBezTo>
                <a:cubicBezTo>
                  <a:pt x="4142281" y="244247"/>
                  <a:pt x="4337154" y="898817"/>
                  <a:pt x="4796852" y="931296"/>
                </a:cubicBezTo>
                <a:cubicBezTo>
                  <a:pt x="5256550" y="963775"/>
                  <a:pt x="5841167" y="439119"/>
                  <a:pt x="6475751" y="301709"/>
                </a:cubicBezTo>
                <a:cubicBezTo>
                  <a:pt x="7110335" y="164299"/>
                  <a:pt x="8079698" y="44378"/>
                  <a:pt x="8604354" y="106837"/>
                </a:cubicBezTo>
                <a:cubicBezTo>
                  <a:pt x="9129010" y="169296"/>
                  <a:pt x="9176479" y="604010"/>
                  <a:pt x="9623685" y="676463"/>
                </a:cubicBezTo>
                <a:cubicBezTo>
                  <a:pt x="10070892" y="748915"/>
                  <a:pt x="10782924" y="511572"/>
                  <a:pt x="11287593" y="541552"/>
                </a:cubicBezTo>
                <a:cubicBezTo>
                  <a:pt x="11792262" y="571532"/>
                  <a:pt x="12421849" y="808876"/>
                  <a:pt x="12651698" y="856345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0" name="任意多边形 33">
            <a:extLst>
              <a:ext uri="{FF2B5EF4-FFF2-40B4-BE49-F238E27FC236}">
                <a16:creationId xmlns:a16="http://schemas.microsoft.com/office/drawing/2014/main" id="{2FF4CA23-AF38-8948-A3D0-505AD3604974}"/>
              </a:ext>
            </a:extLst>
          </p:cNvPr>
          <p:cNvSpPr/>
          <p:nvPr/>
        </p:nvSpPr>
        <p:spPr>
          <a:xfrm>
            <a:off x="-298971" y="3151275"/>
            <a:ext cx="12635063" cy="782104"/>
          </a:xfrm>
          <a:custGeom>
            <a:avLst/>
            <a:gdLst>
              <a:gd name="connsiteX0" fmla="*/ 0 w 12636708"/>
              <a:gd name="connsiteY0" fmla="*/ 0 h 782206"/>
              <a:gd name="connsiteX1" fmla="*/ 1454046 w 12636708"/>
              <a:gd name="connsiteY1" fmla="*/ 749508 h 782206"/>
              <a:gd name="connsiteX2" fmla="*/ 4497049 w 12636708"/>
              <a:gd name="connsiteY2" fmla="*/ 449704 h 782206"/>
              <a:gd name="connsiteX3" fmla="*/ 7195278 w 12636708"/>
              <a:gd name="connsiteY3" fmla="*/ 779488 h 782206"/>
              <a:gd name="connsiteX4" fmla="*/ 9488773 w 12636708"/>
              <a:gd name="connsiteY4" fmla="*/ 224852 h 782206"/>
              <a:gd name="connsiteX5" fmla="*/ 12636708 w 12636708"/>
              <a:gd name="connsiteY5" fmla="*/ 764498 h 78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708" h="782206">
                <a:moveTo>
                  <a:pt x="0" y="0"/>
                </a:moveTo>
                <a:cubicBezTo>
                  <a:pt x="352269" y="337278"/>
                  <a:pt x="704538" y="674557"/>
                  <a:pt x="1454046" y="749508"/>
                </a:cubicBezTo>
                <a:cubicBezTo>
                  <a:pt x="2203554" y="824459"/>
                  <a:pt x="3540177" y="444707"/>
                  <a:pt x="4497049" y="449704"/>
                </a:cubicBezTo>
                <a:cubicBezTo>
                  <a:pt x="5453921" y="454701"/>
                  <a:pt x="6363324" y="816963"/>
                  <a:pt x="7195278" y="779488"/>
                </a:cubicBezTo>
                <a:cubicBezTo>
                  <a:pt x="8027232" y="742013"/>
                  <a:pt x="8581868" y="227350"/>
                  <a:pt x="9488773" y="224852"/>
                </a:cubicBezTo>
                <a:cubicBezTo>
                  <a:pt x="10395678" y="222354"/>
                  <a:pt x="11516193" y="493426"/>
                  <a:pt x="12636708" y="764498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1" name="任意多边形 35">
            <a:extLst>
              <a:ext uri="{FF2B5EF4-FFF2-40B4-BE49-F238E27FC236}">
                <a16:creationId xmlns:a16="http://schemas.microsoft.com/office/drawing/2014/main" id="{59CA0323-F71B-7643-B1F1-017272A46301}"/>
              </a:ext>
            </a:extLst>
          </p:cNvPr>
          <p:cNvSpPr/>
          <p:nvPr/>
        </p:nvSpPr>
        <p:spPr>
          <a:xfrm>
            <a:off x="-373911" y="3034652"/>
            <a:ext cx="12874874" cy="1053062"/>
          </a:xfrm>
          <a:custGeom>
            <a:avLst/>
            <a:gdLst>
              <a:gd name="connsiteX0" fmla="*/ 0 w 12876551"/>
              <a:gd name="connsiteY0" fmla="*/ 266541 h 1053199"/>
              <a:gd name="connsiteX1" fmla="*/ 1558977 w 12876551"/>
              <a:gd name="connsiteY1" fmla="*/ 1016049 h 1053199"/>
              <a:gd name="connsiteX2" fmla="*/ 3807502 w 12876551"/>
              <a:gd name="connsiteY2" fmla="*/ 296522 h 1053199"/>
              <a:gd name="connsiteX3" fmla="*/ 5906124 w 12876551"/>
              <a:gd name="connsiteY3" fmla="*/ 476403 h 1053199"/>
              <a:gd name="connsiteX4" fmla="*/ 8049718 w 12876551"/>
              <a:gd name="connsiteY4" fmla="*/ 11708 h 1053199"/>
              <a:gd name="connsiteX5" fmla="*/ 9578715 w 12876551"/>
              <a:gd name="connsiteY5" fmla="*/ 1046030 h 1053199"/>
              <a:gd name="connsiteX6" fmla="*/ 11857220 w 12876551"/>
              <a:gd name="connsiteY6" fmla="*/ 491394 h 1053199"/>
              <a:gd name="connsiteX7" fmla="*/ 12876551 w 12876551"/>
              <a:gd name="connsiteY7" fmla="*/ 926108 h 10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76551" h="1053199">
                <a:moveTo>
                  <a:pt x="0" y="266541"/>
                </a:moveTo>
                <a:cubicBezTo>
                  <a:pt x="462196" y="638796"/>
                  <a:pt x="924393" y="1011052"/>
                  <a:pt x="1558977" y="1016049"/>
                </a:cubicBezTo>
                <a:cubicBezTo>
                  <a:pt x="2193561" y="1021046"/>
                  <a:pt x="3082978" y="386463"/>
                  <a:pt x="3807502" y="296522"/>
                </a:cubicBezTo>
                <a:cubicBezTo>
                  <a:pt x="4532026" y="206581"/>
                  <a:pt x="5199088" y="523872"/>
                  <a:pt x="5906124" y="476403"/>
                </a:cubicBezTo>
                <a:cubicBezTo>
                  <a:pt x="6613160" y="428934"/>
                  <a:pt x="7437620" y="-83230"/>
                  <a:pt x="8049718" y="11708"/>
                </a:cubicBezTo>
                <a:cubicBezTo>
                  <a:pt x="8661816" y="106646"/>
                  <a:pt x="8944131" y="966082"/>
                  <a:pt x="9578715" y="1046030"/>
                </a:cubicBezTo>
                <a:cubicBezTo>
                  <a:pt x="10213299" y="1125978"/>
                  <a:pt x="11307581" y="511381"/>
                  <a:pt x="11857220" y="491394"/>
                </a:cubicBezTo>
                <a:cubicBezTo>
                  <a:pt x="12406859" y="471407"/>
                  <a:pt x="12641705" y="698757"/>
                  <a:pt x="12876551" y="926108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2" name="任意多边形 36">
            <a:extLst>
              <a:ext uri="{FF2B5EF4-FFF2-40B4-BE49-F238E27FC236}">
                <a16:creationId xmlns:a16="http://schemas.microsoft.com/office/drawing/2014/main" id="{D15266D0-FB58-794E-90A5-32DB1E049BA5}"/>
              </a:ext>
            </a:extLst>
          </p:cNvPr>
          <p:cNvSpPr/>
          <p:nvPr/>
        </p:nvSpPr>
        <p:spPr>
          <a:xfrm>
            <a:off x="-224029" y="2791560"/>
            <a:ext cx="12635063" cy="1186730"/>
          </a:xfrm>
          <a:custGeom>
            <a:avLst/>
            <a:gdLst>
              <a:gd name="connsiteX0" fmla="*/ 0 w 12636708"/>
              <a:gd name="connsiteY0" fmla="*/ 0 h 1186885"/>
              <a:gd name="connsiteX1" fmla="*/ 2023672 w 12636708"/>
              <a:gd name="connsiteY1" fmla="*/ 614596 h 1186885"/>
              <a:gd name="connsiteX2" fmla="*/ 4002373 w 12636708"/>
              <a:gd name="connsiteY2" fmla="*/ 419724 h 1186885"/>
              <a:gd name="connsiteX3" fmla="*/ 6175947 w 12636708"/>
              <a:gd name="connsiteY3" fmla="*/ 1184223 h 1186885"/>
              <a:gd name="connsiteX4" fmla="*/ 8424472 w 12636708"/>
              <a:gd name="connsiteY4" fmla="*/ 689547 h 1186885"/>
              <a:gd name="connsiteX5" fmla="*/ 9473783 w 12636708"/>
              <a:gd name="connsiteY5" fmla="*/ 1184223 h 1186885"/>
              <a:gd name="connsiteX6" fmla="*/ 11782268 w 12636708"/>
              <a:gd name="connsiteY6" fmla="*/ 689547 h 1186885"/>
              <a:gd name="connsiteX7" fmla="*/ 12636708 w 12636708"/>
              <a:gd name="connsiteY7" fmla="*/ 899409 h 11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708" h="1186885">
                <a:moveTo>
                  <a:pt x="0" y="0"/>
                </a:moveTo>
                <a:cubicBezTo>
                  <a:pt x="678305" y="272321"/>
                  <a:pt x="1356610" y="544642"/>
                  <a:pt x="2023672" y="614596"/>
                </a:cubicBezTo>
                <a:cubicBezTo>
                  <a:pt x="2690734" y="684550"/>
                  <a:pt x="3310327" y="324786"/>
                  <a:pt x="4002373" y="419724"/>
                </a:cubicBezTo>
                <a:cubicBezTo>
                  <a:pt x="4694419" y="514662"/>
                  <a:pt x="5438931" y="1139253"/>
                  <a:pt x="6175947" y="1184223"/>
                </a:cubicBezTo>
                <a:cubicBezTo>
                  <a:pt x="6912963" y="1229193"/>
                  <a:pt x="7874833" y="689547"/>
                  <a:pt x="8424472" y="689547"/>
                </a:cubicBezTo>
                <a:cubicBezTo>
                  <a:pt x="8974111" y="689547"/>
                  <a:pt x="8914150" y="1184223"/>
                  <a:pt x="9473783" y="1184223"/>
                </a:cubicBezTo>
                <a:cubicBezTo>
                  <a:pt x="10033416" y="1184223"/>
                  <a:pt x="11255114" y="737016"/>
                  <a:pt x="11782268" y="689547"/>
                </a:cubicBezTo>
                <a:cubicBezTo>
                  <a:pt x="12309422" y="642078"/>
                  <a:pt x="12491803" y="856937"/>
                  <a:pt x="12636708" y="899409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3" name="任意多边形 37">
            <a:extLst>
              <a:ext uri="{FF2B5EF4-FFF2-40B4-BE49-F238E27FC236}">
                <a16:creationId xmlns:a16="http://schemas.microsoft.com/office/drawing/2014/main" id="{C4795FDD-23E6-9949-B82F-C7FF2286C6E2}"/>
              </a:ext>
            </a:extLst>
          </p:cNvPr>
          <p:cNvSpPr/>
          <p:nvPr/>
        </p:nvSpPr>
        <p:spPr>
          <a:xfrm>
            <a:off x="-313959" y="3067590"/>
            <a:ext cx="12665039" cy="1133208"/>
          </a:xfrm>
          <a:custGeom>
            <a:avLst/>
            <a:gdLst>
              <a:gd name="connsiteX0" fmla="*/ 0 w 12666688"/>
              <a:gd name="connsiteY0" fmla="*/ 773243 h 1133356"/>
              <a:gd name="connsiteX1" fmla="*/ 1484026 w 12666688"/>
              <a:gd name="connsiteY1" fmla="*/ 1013086 h 1133356"/>
              <a:gd name="connsiteX2" fmla="*/ 3522688 w 12666688"/>
              <a:gd name="connsiteY2" fmla="*/ 278568 h 1133356"/>
              <a:gd name="connsiteX3" fmla="*/ 4736891 w 12666688"/>
              <a:gd name="connsiteY3" fmla="*/ 1133007 h 1133356"/>
              <a:gd name="connsiteX4" fmla="*/ 6685613 w 12666688"/>
              <a:gd name="connsiteY4" fmla="*/ 383499 h 1133356"/>
              <a:gd name="connsiteX5" fmla="*/ 8514413 w 12666688"/>
              <a:gd name="connsiteY5" fmla="*/ 398489 h 1133356"/>
              <a:gd name="connsiteX6" fmla="*/ 10118360 w 12666688"/>
              <a:gd name="connsiteY6" fmla="*/ 8745 h 1133356"/>
              <a:gd name="connsiteX7" fmla="*/ 11332563 w 12666688"/>
              <a:gd name="connsiteY7" fmla="*/ 833204 h 1133356"/>
              <a:gd name="connsiteX8" fmla="*/ 12666688 w 12666688"/>
              <a:gd name="connsiteY8" fmla="*/ 533400 h 113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688" h="1133356">
                <a:moveTo>
                  <a:pt x="0" y="773243"/>
                </a:moveTo>
                <a:cubicBezTo>
                  <a:pt x="448455" y="934387"/>
                  <a:pt x="896911" y="1095532"/>
                  <a:pt x="1484026" y="1013086"/>
                </a:cubicBezTo>
                <a:cubicBezTo>
                  <a:pt x="2071141" y="930640"/>
                  <a:pt x="2980544" y="258581"/>
                  <a:pt x="3522688" y="278568"/>
                </a:cubicBezTo>
                <a:cubicBezTo>
                  <a:pt x="4064832" y="298555"/>
                  <a:pt x="4209737" y="1115519"/>
                  <a:pt x="4736891" y="1133007"/>
                </a:cubicBezTo>
                <a:cubicBezTo>
                  <a:pt x="5264045" y="1150495"/>
                  <a:pt x="6056026" y="505919"/>
                  <a:pt x="6685613" y="383499"/>
                </a:cubicBezTo>
                <a:cubicBezTo>
                  <a:pt x="7315200" y="261079"/>
                  <a:pt x="7942289" y="460948"/>
                  <a:pt x="8514413" y="398489"/>
                </a:cubicBezTo>
                <a:cubicBezTo>
                  <a:pt x="9086538" y="336030"/>
                  <a:pt x="9648668" y="-63708"/>
                  <a:pt x="10118360" y="8745"/>
                </a:cubicBezTo>
                <a:cubicBezTo>
                  <a:pt x="10588052" y="81198"/>
                  <a:pt x="10907842" y="745762"/>
                  <a:pt x="11332563" y="833204"/>
                </a:cubicBezTo>
                <a:cubicBezTo>
                  <a:pt x="11757284" y="920646"/>
                  <a:pt x="12211986" y="727023"/>
                  <a:pt x="12666688" y="533400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B65E709-B346-AB4A-A819-CDA42D9A20B0}"/>
              </a:ext>
            </a:extLst>
          </p:cNvPr>
          <p:cNvSpPr/>
          <p:nvPr/>
        </p:nvSpPr>
        <p:spPr>
          <a:xfrm>
            <a:off x="3566940" y="4174063"/>
            <a:ext cx="99972" cy="9997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580213-9362-CF4D-A385-316A95C76BD8}"/>
              </a:ext>
            </a:extLst>
          </p:cNvPr>
          <p:cNvSpPr/>
          <p:nvPr/>
        </p:nvSpPr>
        <p:spPr>
          <a:xfrm>
            <a:off x="2962977" y="319405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02AC65-4259-DE4C-BE3A-B9168FFA204E}"/>
              </a:ext>
            </a:extLst>
          </p:cNvPr>
          <p:cNvSpPr/>
          <p:nvPr/>
        </p:nvSpPr>
        <p:spPr>
          <a:xfrm>
            <a:off x="1019014" y="334643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7B8516C-8DD4-4A46-AA16-8799DEB39D0A}"/>
              </a:ext>
            </a:extLst>
          </p:cNvPr>
          <p:cNvSpPr/>
          <p:nvPr/>
        </p:nvSpPr>
        <p:spPr>
          <a:xfrm>
            <a:off x="4217090" y="2213544"/>
            <a:ext cx="7974910" cy="284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FB71C9B-67E2-B641-ADC4-03EC25C3D82C}"/>
              </a:ext>
            </a:extLst>
          </p:cNvPr>
          <p:cNvSpPr/>
          <p:nvPr/>
        </p:nvSpPr>
        <p:spPr>
          <a:xfrm>
            <a:off x="1865460" y="1861511"/>
            <a:ext cx="3502932" cy="3502930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7B7E04-40B2-9845-874B-C1FE578743DE}"/>
              </a:ext>
            </a:extLst>
          </p:cNvPr>
          <p:cNvSpPr txBox="1"/>
          <p:nvPr/>
        </p:nvSpPr>
        <p:spPr>
          <a:xfrm>
            <a:off x="2668633" y="2849364"/>
            <a:ext cx="1896586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04</a:t>
            </a:r>
            <a:endParaRPr lang="zh-CN" altLang="en-US" sz="96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862C5474-4D39-E24A-B2EB-1F2BD3BDA19B}"/>
              </a:ext>
            </a:extLst>
          </p:cNvPr>
          <p:cNvSpPr txBox="1"/>
          <p:nvPr/>
        </p:nvSpPr>
        <p:spPr>
          <a:xfrm>
            <a:off x="5917209" y="3228337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如何参与</a:t>
            </a:r>
          </a:p>
        </p:txBody>
      </p:sp>
    </p:spTree>
    <p:extLst>
      <p:ext uri="{BB962C8B-B14F-4D97-AF65-F5344CB8AC3E}">
        <p14:creationId xmlns:p14="http://schemas.microsoft.com/office/powerpoint/2010/main" val="916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26FD7-F077-5B13-135E-EED2784AC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什么是</a:t>
            </a:r>
            <a:r>
              <a:rPr kumimoji="1"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RPC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1CAFE-B877-BA41-C22E-C12FBF107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Remote Procedure Call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即远程过程调用，远程过程调用其实对标的是本地过程调用。 </a:t>
            </a:r>
          </a:p>
          <a:p>
            <a:pPr marL="0" indent="0">
              <a:buNone/>
            </a:pPr>
            <a:endParaRPr kumimoji="1"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buNone/>
            </a:pPr>
            <a:endParaRPr kumimoji="1"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135E9-D420-7BE4-D0C8-565DBF345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60" y="1766651"/>
            <a:ext cx="9515502" cy="37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4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C352D-3E6D-B325-E09A-23DE777B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如何成长为一名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Apache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</a:t>
            </a:r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Committer 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EDEF39-3AB0-4B71-BABA-8DAE3E966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贡献文档：文档是一个项很重要的部分，目前框架缺少很多文档，这需要有人去了解对应的功能，掌握对应的代码技术，然后攥写对应的文档，这些文档未来会被其他的开发者所看到，被大家所使用，</a:t>
            </a:r>
            <a:r>
              <a:rPr lang="zh-CN" altLang="en-US" sz="2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同时欢迎各位同学贡献 </a:t>
            </a:r>
            <a:r>
              <a:rPr lang="en-US" altLang="zh-CN" sz="2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Dubbo3</a:t>
            </a:r>
            <a:r>
              <a:rPr lang="zh-CN" altLang="en-US" sz="2400" b="1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的文档</a:t>
            </a:r>
            <a:endParaRPr lang="en-US" altLang="zh-CN" sz="2400" b="1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处理：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的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种类是比较多的，有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bug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、有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feature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也有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discussion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等等，去找一些自己能解决的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issue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去解决（解答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or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PR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修复），帮其他人解决问题的过程中也是自己在学习一个框架的过程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代码审查：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每天都会在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GitHub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上收到很多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Pull Request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，帮助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review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代码也是对社区很重要的贡献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双周会：周五晚上举办的双周会上会讨论相关的议题，这些议题可能是关于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Dubbo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未来的发展方向，也可能是关于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存在的问题等等，通过讨论大家形成解决方案，然后分配任务去推动解决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心动不如行动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https://github.com/apache/</a:t>
            </a:r>
            <a:r>
              <a:rPr lang="en-US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issues?q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=is%3Aissue+is%3Aopen+label%3Atype%2Ftask</a:t>
            </a: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197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260EB-3E35-95E7-166F-E45F85A0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联系我们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75A06-37B3-D783-87F7-C12BA427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欢迎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https://</a:t>
            </a:r>
            <a:r>
              <a:rPr lang="en-US" altLang="zh-CN" sz="2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github.com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altLang="zh-CN" sz="2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altLang="zh-CN" sz="24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endParaRPr kumimoji="1"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dev@dubbo.apache.org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：开发邮件列表，您在使用或者开发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的过程中遇到的任何问题，都可以在这里进行提问。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commits@dubbo.apache.org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：所有的提交内容都会推送到这个邮件列表，如果您对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 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的进展感兴趣，可以订阅这个邮件列表。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issues@dubbo.apache.org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：所有的 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issues </a:t>
            </a:r>
            <a:r>
              <a:rPr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和修改信息都会推送到这个邮件列表。</a:t>
            </a:r>
            <a:endParaRPr lang="en-US" altLang="zh-CN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钉钉群号：</a:t>
            </a:r>
            <a:r>
              <a:rPr lang="en-US" altLang="zh-CN" sz="2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21976540</a:t>
            </a:r>
            <a:endParaRPr kumimoji="1" lang="zh-CN" altLang="en-US" sz="24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4F4475-8546-8A88-3428-9A192A92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376" y="4651809"/>
            <a:ext cx="1606603" cy="210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1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0" y="190694"/>
            <a:ext cx="12191999" cy="6622815"/>
          </a:xfrm>
          <a:prstGeom prst="rect">
            <a:avLst/>
          </a:prstGeom>
          <a:solidFill>
            <a:srgbClr val="00A0E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149" tIns="49149" rIns="49149" bIns="49149" anchor="ctr"/>
          <a:lstStyle>
            <a:lvl1pP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9pPr>
          </a:lstStyle>
          <a:p>
            <a:endParaRPr kumimoji="0" lang="zh-CN" altLang="en-US" sz="1742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1" y="5616066"/>
            <a:ext cx="12191998" cy="10490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9149" tIns="49149" rIns="49149" bIns="49149" anchor="ctr"/>
          <a:lstStyle>
            <a:lvl1pP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2pPr>
            <a:lvl3pPr marL="11430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5pPr>
            <a:lvl6pPr marL="25146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6pPr>
            <a:lvl7pPr marL="29718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7pPr>
            <a:lvl8pPr marL="34290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8pPr>
            <a:lvl9pPr marL="3886200" indent="-2286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 kumimoji="1" sz="240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  <a:sym typeface="Microsoft YaHei" charset="0"/>
              </a:defRPr>
            </a:lvl9pPr>
          </a:lstStyle>
          <a:p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Microsoft YaHei"/>
              </a:rPr>
              <a:t>                      </a:t>
            </a:r>
            <a:endParaRPr lang="en-US" altLang="zh-CN" sz="1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Microsoft YaHei"/>
            </a:endParaRPr>
          </a:p>
          <a:p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Microsoft YaHei"/>
              </a:rPr>
              <a:t>                      </a:t>
            </a:r>
            <a:r>
              <a:rPr lang="en-US" altLang="zh-CN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Microsoft YaHei"/>
              </a:rPr>
              <a:t>Apache Dubbo</a:t>
            </a:r>
          </a:p>
          <a:p>
            <a:endParaRPr kumimoji="0" lang="zh-CN" altLang="en-US" sz="1742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1302448" y="1827409"/>
            <a:ext cx="7317044" cy="89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zh-CN" altLang="en-US" sz="5805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谢谢</a:t>
            </a:r>
            <a:endParaRPr lang="zh-CN" altLang="en-US" sz="871" dirty="0">
              <a:solidFill>
                <a:srgbClr val="FFFFF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1305523" y="2912673"/>
            <a:ext cx="5149883" cy="44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en-US" altLang="zh-CN" sz="2903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THANK YOU</a:t>
            </a:r>
          </a:p>
        </p:txBody>
      </p:sp>
      <p:sp>
        <p:nvSpPr>
          <p:cNvPr id="9" name="Shape 50"/>
          <p:cNvSpPr/>
          <p:nvPr/>
        </p:nvSpPr>
        <p:spPr>
          <a:xfrm>
            <a:off x="9067813" y="6140577"/>
            <a:ext cx="2985433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" spc="180">
                <a:solidFill>
                  <a:srgbClr val="53585F"/>
                </a:solidFill>
              </a:defRPr>
            </a:lvl1pPr>
          </a:lstStyle>
          <a:p>
            <a:r>
              <a:rPr lang="en-US" sz="1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https://</a:t>
            </a:r>
            <a:r>
              <a:rPr lang="en-US" sz="1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github.com</a:t>
            </a:r>
            <a:r>
              <a:rPr lang="en-US" sz="1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sz="1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</a:t>
            </a:r>
            <a:r>
              <a:rPr lang="en-US" sz="1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/</a:t>
            </a:r>
            <a:r>
              <a:rPr lang="en-US" sz="1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dubbo</a:t>
            </a:r>
            <a:endParaRPr sz="1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F56CED-C20B-26B7-C22E-63A5BE607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7" y="5724566"/>
            <a:ext cx="832022" cy="8320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9DEB048-3D15-ABDB-0380-72175AB5D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627" y="1511417"/>
            <a:ext cx="2327729" cy="2327729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C736C30F-0D2F-7151-A9C4-F786BE1D1076}"/>
              </a:ext>
            </a:extLst>
          </p:cNvPr>
          <p:cNvSpPr>
            <a:spLocks/>
          </p:cNvSpPr>
          <p:nvPr/>
        </p:nvSpPr>
        <p:spPr bwMode="auto">
          <a:xfrm>
            <a:off x="7455627" y="3987567"/>
            <a:ext cx="23277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>
              <a:buClr>
                <a:srgbClr val="F5F5F5"/>
              </a:buClr>
              <a:buFont typeface="Microsoft Sans Serif" charset="0"/>
              <a:buNone/>
              <a:defRPr/>
            </a:pPr>
            <a:r>
              <a:rPr lang="zh-CN" altLang="en-US" sz="2000" dirty="0">
                <a:solidFill>
                  <a:srgbClr val="FFFFFF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有奖调查问卷</a:t>
            </a:r>
            <a:endParaRPr lang="en-US" altLang="zh-CN" sz="2000" dirty="0">
              <a:solidFill>
                <a:srgbClr val="FFFFFF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490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CFE1-D3BC-F730-CD5F-99E8D175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注册中心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0C865-5A5B-7ADB-4A91-57ACA1B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注册中心就相当于一个平台，大家在上面暴露自己的服务，也在上面得知自己能调用哪些服务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当然还能做配置中心，将配置集中化处理，动态变更通知订阅者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常⻅的配置中心有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zookeeper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-US" altLang="zh-CN" sz="20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nacos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eureka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k8s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等 </a:t>
            </a:r>
          </a:p>
          <a:p>
            <a:pPr>
              <a:lnSpc>
                <a:spcPct val="150000"/>
              </a:lnSpc>
            </a:pPr>
            <a:endParaRPr kumimoji="1"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25" name="Picture 1" descr="page6image30160496">
            <a:extLst>
              <a:ext uri="{FF2B5EF4-FFF2-40B4-BE49-F238E27FC236}">
                <a16:creationId xmlns:a16="http://schemas.microsoft.com/office/drawing/2014/main" id="{22866AAA-0833-ED89-16CE-9F9326F5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58" y="2626466"/>
            <a:ext cx="8719484" cy="395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6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CFE1-D3BC-F730-CD5F-99E8D175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服务消费者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0C865-5A5B-7ADB-4A91-57ACA1B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服务者消费者知道自己需要调用哪个接口之后只管调用，什么都不需要管，全都由代理帮你搞定</a:t>
            </a:r>
            <a:r>
              <a:rPr lang="en-US" altLang="zh-CN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! 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只需要告诉代理，你调用的是哪个方法和参数</a:t>
            </a:r>
            <a:endParaRPr lang="en-US" altLang="zh-CN" sz="1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服务提供方供方一般都是集群部署，那调用方需要通过</a:t>
            </a:r>
            <a:r>
              <a:rPr lang="zh-CN" altLang="en-US" sz="1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负载均衡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来选择一个调用，可以通过某些策略来选择一台实例</a:t>
            </a:r>
            <a:endParaRPr lang="en-US" altLang="zh-CN" sz="1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当然还需要有</a:t>
            </a:r>
            <a:r>
              <a:rPr lang="zh-CN" altLang="en-US" sz="1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容错机制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，毕竟这是远程调用，网络是不可靠的，所以可能需要重试什么的</a:t>
            </a:r>
            <a:endParaRPr lang="en-US" altLang="zh-CN" sz="1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需要和服务提供方约定一个</a:t>
            </a:r>
            <a:r>
              <a:rPr lang="zh-CN" altLang="en-US" sz="1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协议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，例如我们就用</a:t>
            </a:r>
            <a:r>
              <a:rPr lang="en-US" altLang="zh-CN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HTTP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来通信就好啦，也就是大家要讲一样的话，不然可能听不懂了。 </a:t>
            </a: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当然</a:t>
            </a:r>
            <a:r>
              <a:rPr lang="zh-CN" altLang="en-US" sz="1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序列化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必不可少，毕竟我们本地的结构都是以对象存在的，传输的数据包必须是二进制的，所以还需要序列化之后才能传输，因此还需要约定序列化格式</a:t>
            </a:r>
            <a:endParaRPr lang="en-US" altLang="zh-CN" sz="18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并且这过程中间可能还需要掺入一些 </a:t>
            </a:r>
            <a:r>
              <a:rPr lang="en-US" altLang="zh-CN" sz="18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Filter</a:t>
            </a:r>
            <a:r>
              <a:rPr lang="zh-CN" altLang="en-US" sz="18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，来作一波统一的处理，例如调用计数啊等等</a:t>
            </a:r>
          </a:p>
        </p:txBody>
      </p:sp>
    </p:spTree>
    <p:extLst>
      <p:ext uri="{BB962C8B-B14F-4D97-AF65-F5344CB8AC3E}">
        <p14:creationId xmlns:p14="http://schemas.microsoft.com/office/powerpoint/2010/main" val="166923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5ACFE1-D3BC-F730-CD5F-99E8D1759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服务提供者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0C865-5A5B-7ADB-4A91-57ACA1B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服务提供者肯定要</a:t>
            </a:r>
            <a:r>
              <a:rPr lang="zh-CN" altLang="en-US" sz="20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实现对应的接口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这是毋庸置疑的</a:t>
            </a:r>
            <a:endParaRPr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服务提供者需要把自己的接口暴露出去，向注册中心注册自己，</a:t>
            </a:r>
            <a:r>
              <a:rPr lang="zh-CN" altLang="en-US" sz="20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暴露自己所能提供的服务</a:t>
            </a:r>
            <a:endParaRPr lang="en-US" altLang="zh-CN" sz="2000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消费者的请求，提供者需要用和消费者协商好的协议来处理这个请求，然后做</a:t>
            </a:r>
            <a:r>
              <a:rPr lang="zh-CN" altLang="en-US" sz="20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反序列化</a:t>
            </a:r>
            <a:endParaRPr lang="en-US" altLang="zh-CN" sz="2000" dirty="0">
              <a:solidFill>
                <a:srgbClr val="FF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序列化完的请求应该扔到</a:t>
            </a:r>
            <a:r>
              <a:rPr lang="zh-CN" altLang="en-US" sz="20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线程池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里面做处理，某个线程接受到这个请求之后找到对应的实现调用，然后再将结果原路返回</a:t>
            </a:r>
          </a:p>
        </p:txBody>
      </p:sp>
    </p:spTree>
    <p:extLst>
      <p:ext uri="{BB962C8B-B14F-4D97-AF65-F5344CB8AC3E}">
        <p14:creationId xmlns:p14="http://schemas.microsoft.com/office/powerpoint/2010/main" val="2859761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621F-4EAC-DED0-D67A-6E929349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监控中心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A8319A-170D-BBA2-9CAF-F51097AD5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面对众多的服务，精细化的监控和方便的运维必不可少。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这点很多开发者在开发的时候察觉不到，到你真正上线开始运行维护的时候，如果没有良好的 监控措施和快速的运维手段，到时候就是睁眼瞎、手足无措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! 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0B9958-036B-C542-5202-D6EE39AB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2646193"/>
            <a:ext cx="3365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63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RPC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总结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AFD1C-6501-D19F-1861-7E58C47DD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57" y="2618505"/>
            <a:ext cx="10844283" cy="162099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大致上一个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 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框架需要做的就是约定要通信协议，序列化的格式、 一些容错机制、负载均衡策略、监控运维和一个注册中心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! </a:t>
            </a:r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635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3F3A2-7294-3141-34BD-C32BDFF0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什么是</a:t>
            </a:r>
            <a:r>
              <a:rPr kumimoji="1"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Dubbo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2D406-C615-9F23-3FC7-9DEC1D83A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Apache Dubbo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是阿里巴巴集团开源的服务治理框架，为大规模微服务实践提供高性能 </a:t>
            </a:r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RPC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通信、流量治理、可观测性等解决方案。它提供了三大核心能力：远程方法调用、智能容错和负载均衡、以及服务自动注册和发现。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049" name="Picture 1" descr="page11image29950160">
            <a:extLst>
              <a:ext uri="{FF2B5EF4-FFF2-40B4-BE49-F238E27FC236}">
                <a16:creationId xmlns:a16="http://schemas.microsoft.com/office/drawing/2014/main" id="{4A81922F-D334-E983-F438-0F56A758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8" y="2521050"/>
            <a:ext cx="100584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11image19580032">
            <a:extLst>
              <a:ext uri="{FF2B5EF4-FFF2-40B4-BE49-F238E27FC236}">
                <a16:creationId xmlns:a16="http://schemas.microsoft.com/office/drawing/2014/main" id="{A1541CF8-AC2E-963C-D0D6-10ED84E53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96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04274-9917-6536-A11C-8E1938F9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Dubbo</a:t>
            </a:r>
            <a:r>
              <a:rPr kumimoji="1"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的架构模型</a:t>
            </a:r>
          </a:p>
        </p:txBody>
      </p:sp>
      <p:pic>
        <p:nvPicPr>
          <p:cNvPr id="1026" name="Picture 2" descr="dubbo-architucture">
            <a:extLst>
              <a:ext uri="{FF2B5EF4-FFF2-40B4-BE49-F238E27FC236}">
                <a16:creationId xmlns:a16="http://schemas.microsoft.com/office/drawing/2014/main" id="{2C250182-4C8F-EDB6-E78F-18A88452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2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Dubbo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使用方式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4C89CE-1670-D93A-70FD-1FFB791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定义 </a:t>
            </a:r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发布服务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42F028-FA74-3DE3-93CB-839D2A939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3" y="1449979"/>
            <a:ext cx="3320192" cy="13640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B11A2A-5839-9523-D538-192E4900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2" y="3999385"/>
            <a:ext cx="6692900" cy="1917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8444DC-3835-F81F-AE1F-B2323005B9A9}"/>
              </a:ext>
            </a:extLst>
          </p:cNvPr>
          <p:cNvSpPr txBox="1"/>
          <p:nvPr/>
        </p:nvSpPr>
        <p:spPr>
          <a:xfrm>
            <a:off x="9879984" y="818151"/>
            <a:ext cx="1556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solidFill>
                  <a:schemeClr val="bg2">
                    <a:lumMod val="50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solidFill>
                <a:schemeClr val="bg2">
                  <a:lumMod val="50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1F5E22-2B98-7E43-1B0D-FB4907622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995" y="1504219"/>
            <a:ext cx="5195262" cy="15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8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BED92-2308-185D-42EE-3ACC26F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Dubbo</a:t>
            </a:r>
            <a:r>
              <a:rPr lang="zh-CN" altLang="en-US" sz="3600" dirty="0">
                <a:latin typeface="Alibaba PuHuiTi M" pitchFamily="18" charset="-122"/>
                <a:ea typeface="Alibaba PuHuiTi M" pitchFamily="18" charset="-122"/>
                <a:cs typeface="Alibaba PuHuiTi M" pitchFamily="18" charset="-122"/>
              </a:rPr>
              <a:t> 使用方式</a:t>
            </a:r>
            <a:endParaRPr kumimoji="1" lang="zh-CN" altLang="en-US" sz="3600" dirty="0">
              <a:latin typeface="Alibaba PuHuiTi M" pitchFamily="18" charset="-122"/>
              <a:ea typeface="Alibaba PuHuiTi M" pitchFamily="18" charset="-122"/>
              <a:cs typeface="Alibaba PuHuiTi M" pitchFamily="18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14C89CE-1670-D93A-70FD-1FFB79113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订阅服务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4.</a:t>
            </a: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发起调用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zh-CN" alt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3D603-76E8-1190-83E6-B64E701B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02" y="1433467"/>
            <a:ext cx="7112000" cy="1587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625491-1F40-392A-090B-61174F07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2" y="3922926"/>
            <a:ext cx="4927600" cy="546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FE6895-9A50-6306-782E-6F4E64008355}"/>
              </a:ext>
            </a:extLst>
          </p:cNvPr>
          <p:cNvSpPr txBox="1"/>
          <p:nvPr/>
        </p:nvSpPr>
        <p:spPr>
          <a:xfrm>
            <a:off x="9879984" y="818151"/>
            <a:ext cx="15568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 </a:t>
            </a:r>
            <a:r>
              <a:rPr kumimoji="1"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API</a:t>
            </a: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发布服务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订阅服务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发起调用</a:t>
            </a:r>
            <a:endParaRPr kumimoji="1" lang="en-US" altLang="zh-CN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08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32">
            <a:extLst>
              <a:ext uri="{FF2B5EF4-FFF2-40B4-BE49-F238E27FC236}">
                <a16:creationId xmlns:a16="http://schemas.microsoft.com/office/drawing/2014/main" id="{816E6148-F7E7-F84D-A819-D91565B164E1}"/>
              </a:ext>
            </a:extLst>
          </p:cNvPr>
          <p:cNvSpPr/>
          <p:nvPr/>
        </p:nvSpPr>
        <p:spPr>
          <a:xfrm>
            <a:off x="-236520" y="2978060"/>
            <a:ext cx="12650051" cy="991128"/>
          </a:xfrm>
          <a:custGeom>
            <a:avLst/>
            <a:gdLst>
              <a:gd name="connsiteX0" fmla="*/ 0 w 12651698"/>
              <a:gd name="connsiteY0" fmla="*/ 991257 h 991257"/>
              <a:gd name="connsiteX1" fmla="*/ 2248524 w 12651698"/>
              <a:gd name="connsiteY1" fmla="*/ 106837 h 991257"/>
              <a:gd name="connsiteX2" fmla="*/ 3717560 w 12651698"/>
              <a:gd name="connsiteY2" fmla="*/ 106837 h 991257"/>
              <a:gd name="connsiteX3" fmla="*/ 4796852 w 12651698"/>
              <a:gd name="connsiteY3" fmla="*/ 931296 h 991257"/>
              <a:gd name="connsiteX4" fmla="*/ 6475751 w 12651698"/>
              <a:gd name="connsiteY4" fmla="*/ 301709 h 991257"/>
              <a:gd name="connsiteX5" fmla="*/ 8604354 w 12651698"/>
              <a:gd name="connsiteY5" fmla="*/ 106837 h 991257"/>
              <a:gd name="connsiteX6" fmla="*/ 9623685 w 12651698"/>
              <a:gd name="connsiteY6" fmla="*/ 676463 h 991257"/>
              <a:gd name="connsiteX7" fmla="*/ 11287593 w 12651698"/>
              <a:gd name="connsiteY7" fmla="*/ 541552 h 991257"/>
              <a:gd name="connsiteX8" fmla="*/ 12651698 w 12651698"/>
              <a:gd name="connsiteY8" fmla="*/ 856345 h 991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51698" h="991257">
                <a:moveTo>
                  <a:pt x="0" y="991257"/>
                </a:moveTo>
                <a:cubicBezTo>
                  <a:pt x="814465" y="622748"/>
                  <a:pt x="1628931" y="254240"/>
                  <a:pt x="2248524" y="106837"/>
                </a:cubicBezTo>
                <a:cubicBezTo>
                  <a:pt x="2868117" y="-40566"/>
                  <a:pt x="3292839" y="-30573"/>
                  <a:pt x="3717560" y="106837"/>
                </a:cubicBezTo>
                <a:cubicBezTo>
                  <a:pt x="4142281" y="244247"/>
                  <a:pt x="4337154" y="898817"/>
                  <a:pt x="4796852" y="931296"/>
                </a:cubicBezTo>
                <a:cubicBezTo>
                  <a:pt x="5256550" y="963775"/>
                  <a:pt x="5841167" y="439119"/>
                  <a:pt x="6475751" y="301709"/>
                </a:cubicBezTo>
                <a:cubicBezTo>
                  <a:pt x="7110335" y="164299"/>
                  <a:pt x="8079698" y="44378"/>
                  <a:pt x="8604354" y="106837"/>
                </a:cubicBezTo>
                <a:cubicBezTo>
                  <a:pt x="9129010" y="169296"/>
                  <a:pt x="9176479" y="604010"/>
                  <a:pt x="9623685" y="676463"/>
                </a:cubicBezTo>
                <a:cubicBezTo>
                  <a:pt x="10070892" y="748915"/>
                  <a:pt x="10782924" y="511572"/>
                  <a:pt x="11287593" y="541552"/>
                </a:cubicBezTo>
                <a:cubicBezTo>
                  <a:pt x="11792262" y="571532"/>
                  <a:pt x="12421849" y="808876"/>
                  <a:pt x="12651698" y="856345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0" name="任意多边形 33">
            <a:extLst>
              <a:ext uri="{FF2B5EF4-FFF2-40B4-BE49-F238E27FC236}">
                <a16:creationId xmlns:a16="http://schemas.microsoft.com/office/drawing/2014/main" id="{2FF4CA23-AF38-8948-A3D0-505AD3604974}"/>
              </a:ext>
            </a:extLst>
          </p:cNvPr>
          <p:cNvSpPr/>
          <p:nvPr/>
        </p:nvSpPr>
        <p:spPr>
          <a:xfrm>
            <a:off x="-298971" y="3151275"/>
            <a:ext cx="12635063" cy="782104"/>
          </a:xfrm>
          <a:custGeom>
            <a:avLst/>
            <a:gdLst>
              <a:gd name="connsiteX0" fmla="*/ 0 w 12636708"/>
              <a:gd name="connsiteY0" fmla="*/ 0 h 782206"/>
              <a:gd name="connsiteX1" fmla="*/ 1454046 w 12636708"/>
              <a:gd name="connsiteY1" fmla="*/ 749508 h 782206"/>
              <a:gd name="connsiteX2" fmla="*/ 4497049 w 12636708"/>
              <a:gd name="connsiteY2" fmla="*/ 449704 h 782206"/>
              <a:gd name="connsiteX3" fmla="*/ 7195278 w 12636708"/>
              <a:gd name="connsiteY3" fmla="*/ 779488 h 782206"/>
              <a:gd name="connsiteX4" fmla="*/ 9488773 w 12636708"/>
              <a:gd name="connsiteY4" fmla="*/ 224852 h 782206"/>
              <a:gd name="connsiteX5" fmla="*/ 12636708 w 12636708"/>
              <a:gd name="connsiteY5" fmla="*/ 764498 h 78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708" h="782206">
                <a:moveTo>
                  <a:pt x="0" y="0"/>
                </a:moveTo>
                <a:cubicBezTo>
                  <a:pt x="352269" y="337278"/>
                  <a:pt x="704538" y="674557"/>
                  <a:pt x="1454046" y="749508"/>
                </a:cubicBezTo>
                <a:cubicBezTo>
                  <a:pt x="2203554" y="824459"/>
                  <a:pt x="3540177" y="444707"/>
                  <a:pt x="4497049" y="449704"/>
                </a:cubicBezTo>
                <a:cubicBezTo>
                  <a:pt x="5453921" y="454701"/>
                  <a:pt x="6363324" y="816963"/>
                  <a:pt x="7195278" y="779488"/>
                </a:cubicBezTo>
                <a:cubicBezTo>
                  <a:pt x="8027232" y="742013"/>
                  <a:pt x="8581868" y="227350"/>
                  <a:pt x="9488773" y="224852"/>
                </a:cubicBezTo>
                <a:cubicBezTo>
                  <a:pt x="10395678" y="222354"/>
                  <a:pt x="11516193" y="493426"/>
                  <a:pt x="12636708" y="764498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1" name="任意多边形 35">
            <a:extLst>
              <a:ext uri="{FF2B5EF4-FFF2-40B4-BE49-F238E27FC236}">
                <a16:creationId xmlns:a16="http://schemas.microsoft.com/office/drawing/2014/main" id="{59CA0323-F71B-7643-B1F1-017272A46301}"/>
              </a:ext>
            </a:extLst>
          </p:cNvPr>
          <p:cNvSpPr/>
          <p:nvPr/>
        </p:nvSpPr>
        <p:spPr>
          <a:xfrm>
            <a:off x="-373911" y="3034652"/>
            <a:ext cx="12874874" cy="1053062"/>
          </a:xfrm>
          <a:custGeom>
            <a:avLst/>
            <a:gdLst>
              <a:gd name="connsiteX0" fmla="*/ 0 w 12876551"/>
              <a:gd name="connsiteY0" fmla="*/ 266541 h 1053199"/>
              <a:gd name="connsiteX1" fmla="*/ 1558977 w 12876551"/>
              <a:gd name="connsiteY1" fmla="*/ 1016049 h 1053199"/>
              <a:gd name="connsiteX2" fmla="*/ 3807502 w 12876551"/>
              <a:gd name="connsiteY2" fmla="*/ 296522 h 1053199"/>
              <a:gd name="connsiteX3" fmla="*/ 5906124 w 12876551"/>
              <a:gd name="connsiteY3" fmla="*/ 476403 h 1053199"/>
              <a:gd name="connsiteX4" fmla="*/ 8049718 w 12876551"/>
              <a:gd name="connsiteY4" fmla="*/ 11708 h 1053199"/>
              <a:gd name="connsiteX5" fmla="*/ 9578715 w 12876551"/>
              <a:gd name="connsiteY5" fmla="*/ 1046030 h 1053199"/>
              <a:gd name="connsiteX6" fmla="*/ 11857220 w 12876551"/>
              <a:gd name="connsiteY6" fmla="*/ 491394 h 1053199"/>
              <a:gd name="connsiteX7" fmla="*/ 12876551 w 12876551"/>
              <a:gd name="connsiteY7" fmla="*/ 926108 h 105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76551" h="1053199">
                <a:moveTo>
                  <a:pt x="0" y="266541"/>
                </a:moveTo>
                <a:cubicBezTo>
                  <a:pt x="462196" y="638796"/>
                  <a:pt x="924393" y="1011052"/>
                  <a:pt x="1558977" y="1016049"/>
                </a:cubicBezTo>
                <a:cubicBezTo>
                  <a:pt x="2193561" y="1021046"/>
                  <a:pt x="3082978" y="386463"/>
                  <a:pt x="3807502" y="296522"/>
                </a:cubicBezTo>
                <a:cubicBezTo>
                  <a:pt x="4532026" y="206581"/>
                  <a:pt x="5199088" y="523872"/>
                  <a:pt x="5906124" y="476403"/>
                </a:cubicBezTo>
                <a:cubicBezTo>
                  <a:pt x="6613160" y="428934"/>
                  <a:pt x="7437620" y="-83230"/>
                  <a:pt x="8049718" y="11708"/>
                </a:cubicBezTo>
                <a:cubicBezTo>
                  <a:pt x="8661816" y="106646"/>
                  <a:pt x="8944131" y="966082"/>
                  <a:pt x="9578715" y="1046030"/>
                </a:cubicBezTo>
                <a:cubicBezTo>
                  <a:pt x="10213299" y="1125978"/>
                  <a:pt x="11307581" y="511381"/>
                  <a:pt x="11857220" y="491394"/>
                </a:cubicBezTo>
                <a:cubicBezTo>
                  <a:pt x="12406859" y="471407"/>
                  <a:pt x="12641705" y="698757"/>
                  <a:pt x="12876551" y="926108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2" name="任意多边形 36">
            <a:extLst>
              <a:ext uri="{FF2B5EF4-FFF2-40B4-BE49-F238E27FC236}">
                <a16:creationId xmlns:a16="http://schemas.microsoft.com/office/drawing/2014/main" id="{D15266D0-FB58-794E-90A5-32DB1E049BA5}"/>
              </a:ext>
            </a:extLst>
          </p:cNvPr>
          <p:cNvSpPr/>
          <p:nvPr/>
        </p:nvSpPr>
        <p:spPr>
          <a:xfrm>
            <a:off x="-224029" y="2791560"/>
            <a:ext cx="12635063" cy="1186730"/>
          </a:xfrm>
          <a:custGeom>
            <a:avLst/>
            <a:gdLst>
              <a:gd name="connsiteX0" fmla="*/ 0 w 12636708"/>
              <a:gd name="connsiteY0" fmla="*/ 0 h 1186885"/>
              <a:gd name="connsiteX1" fmla="*/ 2023672 w 12636708"/>
              <a:gd name="connsiteY1" fmla="*/ 614596 h 1186885"/>
              <a:gd name="connsiteX2" fmla="*/ 4002373 w 12636708"/>
              <a:gd name="connsiteY2" fmla="*/ 419724 h 1186885"/>
              <a:gd name="connsiteX3" fmla="*/ 6175947 w 12636708"/>
              <a:gd name="connsiteY3" fmla="*/ 1184223 h 1186885"/>
              <a:gd name="connsiteX4" fmla="*/ 8424472 w 12636708"/>
              <a:gd name="connsiteY4" fmla="*/ 689547 h 1186885"/>
              <a:gd name="connsiteX5" fmla="*/ 9473783 w 12636708"/>
              <a:gd name="connsiteY5" fmla="*/ 1184223 h 1186885"/>
              <a:gd name="connsiteX6" fmla="*/ 11782268 w 12636708"/>
              <a:gd name="connsiteY6" fmla="*/ 689547 h 1186885"/>
              <a:gd name="connsiteX7" fmla="*/ 12636708 w 12636708"/>
              <a:gd name="connsiteY7" fmla="*/ 899409 h 1186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36708" h="1186885">
                <a:moveTo>
                  <a:pt x="0" y="0"/>
                </a:moveTo>
                <a:cubicBezTo>
                  <a:pt x="678305" y="272321"/>
                  <a:pt x="1356610" y="544642"/>
                  <a:pt x="2023672" y="614596"/>
                </a:cubicBezTo>
                <a:cubicBezTo>
                  <a:pt x="2690734" y="684550"/>
                  <a:pt x="3310327" y="324786"/>
                  <a:pt x="4002373" y="419724"/>
                </a:cubicBezTo>
                <a:cubicBezTo>
                  <a:pt x="4694419" y="514662"/>
                  <a:pt x="5438931" y="1139253"/>
                  <a:pt x="6175947" y="1184223"/>
                </a:cubicBezTo>
                <a:cubicBezTo>
                  <a:pt x="6912963" y="1229193"/>
                  <a:pt x="7874833" y="689547"/>
                  <a:pt x="8424472" y="689547"/>
                </a:cubicBezTo>
                <a:cubicBezTo>
                  <a:pt x="8974111" y="689547"/>
                  <a:pt x="8914150" y="1184223"/>
                  <a:pt x="9473783" y="1184223"/>
                </a:cubicBezTo>
                <a:cubicBezTo>
                  <a:pt x="10033416" y="1184223"/>
                  <a:pt x="11255114" y="737016"/>
                  <a:pt x="11782268" y="689547"/>
                </a:cubicBezTo>
                <a:cubicBezTo>
                  <a:pt x="12309422" y="642078"/>
                  <a:pt x="12491803" y="856937"/>
                  <a:pt x="12636708" y="899409"/>
                </a:cubicBez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13" name="任意多边形 37">
            <a:extLst>
              <a:ext uri="{FF2B5EF4-FFF2-40B4-BE49-F238E27FC236}">
                <a16:creationId xmlns:a16="http://schemas.microsoft.com/office/drawing/2014/main" id="{C4795FDD-23E6-9949-B82F-C7FF2286C6E2}"/>
              </a:ext>
            </a:extLst>
          </p:cNvPr>
          <p:cNvSpPr/>
          <p:nvPr/>
        </p:nvSpPr>
        <p:spPr>
          <a:xfrm>
            <a:off x="-313959" y="3067590"/>
            <a:ext cx="12665039" cy="1133208"/>
          </a:xfrm>
          <a:custGeom>
            <a:avLst/>
            <a:gdLst>
              <a:gd name="connsiteX0" fmla="*/ 0 w 12666688"/>
              <a:gd name="connsiteY0" fmla="*/ 773243 h 1133356"/>
              <a:gd name="connsiteX1" fmla="*/ 1484026 w 12666688"/>
              <a:gd name="connsiteY1" fmla="*/ 1013086 h 1133356"/>
              <a:gd name="connsiteX2" fmla="*/ 3522688 w 12666688"/>
              <a:gd name="connsiteY2" fmla="*/ 278568 h 1133356"/>
              <a:gd name="connsiteX3" fmla="*/ 4736891 w 12666688"/>
              <a:gd name="connsiteY3" fmla="*/ 1133007 h 1133356"/>
              <a:gd name="connsiteX4" fmla="*/ 6685613 w 12666688"/>
              <a:gd name="connsiteY4" fmla="*/ 383499 h 1133356"/>
              <a:gd name="connsiteX5" fmla="*/ 8514413 w 12666688"/>
              <a:gd name="connsiteY5" fmla="*/ 398489 h 1133356"/>
              <a:gd name="connsiteX6" fmla="*/ 10118360 w 12666688"/>
              <a:gd name="connsiteY6" fmla="*/ 8745 h 1133356"/>
              <a:gd name="connsiteX7" fmla="*/ 11332563 w 12666688"/>
              <a:gd name="connsiteY7" fmla="*/ 833204 h 1133356"/>
              <a:gd name="connsiteX8" fmla="*/ 12666688 w 12666688"/>
              <a:gd name="connsiteY8" fmla="*/ 533400 h 113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66688" h="1133356">
                <a:moveTo>
                  <a:pt x="0" y="773243"/>
                </a:moveTo>
                <a:cubicBezTo>
                  <a:pt x="448455" y="934387"/>
                  <a:pt x="896911" y="1095532"/>
                  <a:pt x="1484026" y="1013086"/>
                </a:cubicBezTo>
                <a:cubicBezTo>
                  <a:pt x="2071141" y="930640"/>
                  <a:pt x="2980544" y="258581"/>
                  <a:pt x="3522688" y="278568"/>
                </a:cubicBezTo>
                <a:cubicBezTo>
                  <a:pt x="4064832" y="298555"/>
                  <a:pt x="4209737" y="1115519"/>
                  <a:pt x="4736891" y="1133007"/>
                </a:cubicBezTo>
                <a:cubicBezTo>
                  <a:pt x="5264045" y="1150495"/>
                  <a:pt x="6056026" y="505919"/>
                  <a:pt x="6685613" y="383499"/>
                </a:cubicBezTo>
                <a:cubicBezTo>
                  <a:pt x="7315200" y="261079"/>
                  <a:pt x="7942289" y="460948"/>
                  <a:pt x="8514413" y="398489"/>
                </a:cubicBezTo>
                <a:cubicBezTo>
                  <a:pt x="9086538" y="336030"/>
                  <a:pt x="9648668" y="-63708"/>
                  <a:pt x="10118360" y="8745"/>
                </a:cubicBezTo>
                <a:cubicBezTo>
                  <a:pt x="10588052" y="81198"/>
                  <a:pt x="10907842" y="745762"/>
                  <a:pt x="11332563" y="833204"/>
                </a:cubicBezTo>
                <a:cubicBezTo>
                  <a:pt x="11757284" y="920646"/>
                  <a:pt x="12211986" y="727023"/>
                  <a:pt x="12666688" y="533400"/>
                </a:cubicBez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B65E709-B346-AB4A-A819-CDA42D9A20B0}"/>
              </a:ext>
            </a:extLst>
          </p:cNvPr>
          <p:cNvSpPr/>
          <p:nvPr/>
        </p:nvSpPr>
        <p:spPr>
          <a:xfrm>
            <a:off x="3566940" y="4174063"/>
            <a:ext cx="99972" cy="99972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2580213-9362-CF4D-A385-316A95C76BD8}"/>
              </a:ext>
            </a:extLst>
          </p:cNvPr>
          <p:cNvSpPr/>
          <p:nvPr/>
        </p:nvSpPr>
        <p:spPr>
          <a:xfrm>
            <a:off x="2962977" y="319405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702AC65-4259-DE4C-BE3A-B9168FFA204E}"/>
              </a:ext>
            </a:extLst>
          </p:cNvPr>
          <p:cNvSpPr/>
          <p:nvPr/>
        </p:nvSpPr>
        <p:spPr>
          <a:xfrm>
            <a:off x="1019014" y="3346436"/>
            <a:ext cx="99972" cy="99972"/>
          </a:xfrm>
          <a:prstGeom prst="ellipse">
            <a:avLst/>
          </a:prstGeom>
          <a:noFill/>
          <a:ln w="28575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  <a:effectLst>
            <a:outerShdw blurRad="254000" dist="254000" dir="2700000" sx="90000" sy="9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6" rIns="68571" bIns="3428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F7B8516C-8DD4-4A46-AA16-8799DEB39D0A}"/>
              </a:ext>
            </a:extLst>
          </p:cNvPr>
          <p:cNvSpPr/>
          <p:nvPr/>
        </p:nvSpPr>
        <p:spPr>
          <a:xfrm>
            <a:off x="4217090" y="2213544"/>
            <a:ext cx="7974910" cy="2841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FB71C9B-67E2-B641-ADC4-03EC25C3D82C}"/>
              </a:ext>
            </a:extLst>
          </p:cNvPr>
          <p:cNvSpPr/>
          <p:nvPr/>
        </p:nvSpPr>
        <p:spPr>
          <a:xfrm>
            <a:off x="1865460" y="1861511"/>
            <a:ext cx="3502932" cy="3502930"/>
          </a:xfrm>
          <a:prstGeom prst="ellipse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F7B7E04-40B2-9845-874B-C1FE578743DE}"/>
              </a:ext>
            </a:extLst>
          </p:cNvPr>
          <p:cNvSpPr txBox="1"/>
          <p:nvPr/>
        </p:nvSpPr>
        <p:spPr>
          <a:xfrm>
            <a:off x="2668633" y="2849364"/>
            <a:ext cx="1896586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02</a:t>
            </a:r>
            <a:endParaRPr lang="zh-CN" altLang="en-US" sz="96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+mn-lt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862C5474-4D39-E24A-B2EB-1F2BD3BDA19B}"/>
              </a:ext>
            </a:extLst>
          </p:cNvPr>
          <p:cNvSpPr txBox="1"/>
          <p:nvPr/>
        </p:nvSpPr>
        <p:spPr>
          <a:xfrm>
            <a:off x="5917209" y="3228337"/>
            <a:ext cx="21964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Triple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lt"/>
              </a:rPr>
              <a:t> 协议</a:t>
            </a:r>
          </a:p>
        </p:txBody>
      </p:sp>
    </p:spTree>
    <p:extLst>
      <p:ext uri="{BB962C8B-B14F-4D97-AF65-F5344CB8AC3E}">
        <p14:creationId xmlns:p14="http://schemas.microsoft.com/office/powerpoint/2010/main" val="124428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2030</Words>
  <Application>Microsoft Macintosh PowerPoint</Application>
  <PresentationFormat>宽屏</PresentationFormat>
  <Paragraphs>463</Paragraphs>
  <Slides>47</Slides>
  <Notes>2</Notes>
  <HiddenSlides>5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等线</vt:lpstr>
      <vt:lpstr>Microsoft YaHei</vt:lpstr>
      <vt:lpstr>Alibaba PuHuiTi M</vt:lpstr>
      <vt:lpstr>Alibaba PuHuiTi R</vt:lpstr>
      <vt:lpstr>PingFang SC</vt:lpstr>
      <vt:lpstr>Arial</vt:lpstr>
      <vt:lpstr>Calibri</vt:lpstr>
      <vt:lpstr>Microsoft Sans Serif</vt:lpstr>
      <vt:lpstr>Office 主题​​</vt:lpstr>
      <vt:lpstr>PowerPoint 演示文稿</vt:lpstr>
      <vt:lpstr>PowerPoint 演示文稿</vt:lpstr>
      <vt:lpstr>PowerPoint 演示文稿</vt:lpstr>
      <vt:lpstr>什么是RPC</vt:lpstr>
      <vt:lpstr>什么是Dubbo</vt:lpstr>
      <vt:lpstr>Dubbo 的架构模型</vt:lpstr>
      <vt:lpstr>Dubbo 使用方式</vt:lpstr>
      <vt:lpstr>Dubbo 使用方式</vt:lpstr>
      <vt:lpstr>PowerPoint 演示文稿</vt:lpstr>
      <vt:lpstr>Triple 协议</vt:lpstr>
      <vt:lpstr>Triple 使用实例（基于 Hessian）</vt:lpstr>
      <vt:lpstr>Triple 使用实例（基于 Hessian）</vt:lpstr>
      <vt:lpstr>Triple 使用实例（基于 protobuf）</vt:lpstr>
      <vt:lpstr>Triple 使用实例（基于 protobuf）</vt:lpstr>
      <vt:lpstr>Triple 使用实例（基于 protobuf）</vt:lpstr>
      <vt:lpstr>Triple 使用实例（基于 protobuf）</vt:lpstr>
      <vt:lpstr>Triple 使用实例（基于 protobuf）</vt:lpstr>
      <vt:lpstr>Triple 使用实例（基于 protobuf）</vt:lpstr>
      <vt:lpstr>Triple 与 gRPC 互通</vt:lpstr>
      <vt:lpstr>Triple 与 gRPC 互通</vt:lpstr>
      <vt:lpstr>Triple 与 gRPC 互通</vt:lpstr>
      <vt:lpstr>Triple 与 gRPC 互通</vt:lpstr>
      <vt:lpstr>Triple 与 gRPC 互通</vt:lpstr>
      <vt:lpstr>Triple 与 gRPC 互通</vt:lpstr>
      <vt:lpstr>Triple 与 gRPC 互通</vt:lpstr>
      <vt:lpstr>Triple 与 gRPC 互通</vt:lpstr>
      <vt:lpstr>Triple 流式通信（基于 Hessian）</vt:lpstr>
      <vt:lpstr>Triple 流式通信（基于 Hessian）</vt:lpstr>
      <vt:lpstr>Triple 流式通信（基于 Hessian）</vt:lpstr>
      <vt:lpstr>Triple 流式通信（基于 Hessian）</vt:lpstr>
      <vt:lpstr>PowerPoint 演示文稿</vt:lpstr>
      <vt:lpstr>应用级服务发现</vt:lpstr>
      <vt:lpstr>应用级服务发现</vt:lpstr>
      <vt:lpstr>应用级服务发现</vt:lpstr>
      <vt:lpstr>应用级服务发现迁移</vt:lpstr>
      <vt:lpstr>应用级服务发现迁移</vt:lpstr>
      <vt:lpstr>基于应用级服务发现通过 Spring Cloud 调用</vt:lpstr>
      <vt:lpstr>基于应用级服务发现通过 Spring Cloud 调用</vt:lpstr>
      <vt:lpstr>PowerPoint 演示文稿</vt:lpstr>
      <vt:lpstr>如何成长为一名 Apache Committer </vt:lpstr>
      <vt:lpstr>联系我们</vt:lpstr>
      <vt:lpstr>PowerPoint 演示文稿</vt:lpstr>
      <vt:lpstr>注册中心</vt:lpstr>
      <vt:lpstr>服务消费者</vt:lpstr>
      <vt:lpstr>服务提供者</vt:lpstr>
      <vt:lpstr>监控中心</vt:lpstr>
      <vt:lpstr>RPC总结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User</dc:creator>
  <cp:keywords/>
  <dc:description/>
  <cp:lastModifiedBy>Microsoft Office User</cp:lastModifiedBy>
  <cp:revision>23</cp:revision>
  <dcterms:created xsi:type="dcterms:W3CDTF">2022-06-29T03:37:22Z</dcterms:created>
  <dcterms:modified xsi:type="dcterms:W3CDTF">2022-07-15T09:30:06Z</dcterms:modified>
  <cp:category/>
</cp:coreProperties>
</file>